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78" r:id="rId5"/>
  </p:sldMasterIdLst>
  <p:notesMasterIdLst>
    <p:notesMasterId r:id="rId27"/>
  </p:notesMasterIdLst>
  <p:handoutMasterIdLst>
    <p:handoutMasterId r:id="rId28"/>
  </p:handoutMasterIdLst>
  <p:sldIdLst>
    <p:sldId id="462" r:id="rId6"/>
    <p:sldId id="466" r:id="rId7"/>
    <p:sldId id="467" r:id="rId8"/>
    <p:sldId id="468" r:id="rId9"/>
    <p:sldId id="469" r:id="rId10"/>
    <p:sldId id="470" r:id="rId11"/>
    <p:sldId id="474" r:id="rId12"/>
    <p:sldId id="471" r:id="rId13"/>
    <p:sldId id="472" r:id="rId14"/>
    <p:sldId id="436" r:id="rId15"/>
    <p:sldId id="476" r:id="rId16"/>
    <p:sldId id="478" r:id="rId17"/>
    <p:sldId id="402" r:id="rId18"/>
    <p:sldId id="403" r:id="rId19"/>
    <p:sldId id="404" r:id="rId20"/>
    <p:sldId id="473" r:id="rId21"/>
    <p:sldId id="411" r:id="rId22"/>
    <p:sldId id="410" r:id="rId23"/>
    <p:sldId id="406" r:id="rId24"/>
    <p:sldId id="455" r:id="rId25"/>
    <p:sldId id="461" r:id="rId26"/>
  </p:sldIdLst>
  <p:sldSz cx="10688638" cy="7562850"/>
  <p:notesSz cx="6881813" cy="10002838"/>
  <p:defaultTextStyle>
    <a:defPPr>
      <a:defRPr lang="ru-RU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27">
          <p15:clr>
            <a:srgbClr val="A4A3A4"/>
          </p15:clr>
        </p15:guide>
        <p15:guide id="2" pos="335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gor V. Pogorelov" initials="PIV" lastIdx="1" clrIdx="0"/>
  <p:cmAuthor id="1" name="Sergey E. Abaev" initials="SEA" lastIdx="9" clrIdx="1"/>
  <p:cmAuthor id="2" name="Тиукова Анна" initials="ТА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46B"/>
    <a:srgbClr val="E0231F"/>
    <a:srgbClr val="FFFF99"/>
    <a:srgbClr val="FF9C12"/>
    <a:srgbClr val="FFFFCC"/>
    <a:srgbClr val="FF6A12"/>
    <a:srgbClr val="CCFF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9822" autoAdjust="0"/>
  </p:normalViewPr>
  <p:slideViewPr>
    <p:cSldViewPr snapToGrid="0" snapToObjects="1" showGuides="1">
      <p:cViewPr>
        <p:scale>
          <a:sx n="60" d="100"/>
          <a:sy n="60" d="100"/>
        </p:scale>
        <p:origin x="-1350" y="-240"/>
      </p:cViewPr>
      <p:guideLst>
        <p:guide orient="horz"/>
        <p:guide pos="3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1" d="100"/>
          <a:sy n="61" d="100"/>
        </p:scale>
        <p:origin x="-2562" y="-96"/>
      </p:cViewPr>
      <p:guideLst>
        <p:guide orient="horz" pos="3150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500142"/>
          </a:xfrm>
          <a:prstGeom prst="rect">
            <a:avLst/>
          </a:prstGeom>
        </p:spPr>
        <p:txBody>
          <a:bodyPr vert="horz" lIns="92296" tIns="46148" rIns="92296" bIns="46148" rtlCol="0"/>
          <a:lstStyle>
            <a:lvl1pPr algn="l">
              <a:defRPr sz="1200"/>
            </a:lvl1pPr>
          </a:lstStyle>
          <a:p>
            <a:endParaRPr lang="ru-RU" dirty="0">
              <a:latin typeface="Verdana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2296" tIns="46148" rIns="92296" bIns="46148" rtlCol="0"/>
          <a:lstStyle>
            <a:lvl1pPr algn="r">
              <a:defRPr sz="1200"/>
            </a:lvl1pPr>
          </a:lstStyle>
          <a:p>
            <a:fld id="{096679FB-19CE-5C49-9506-E0BED8141694}" type="datetimeFigureOut">
              <a:rPr lang="ru-RU" smtClean="0">
                <a:latin typeface="Verdana"/>
              </a:rPr>
              <a:t>25.02.2018</a:t>
            </a:fld>
            <a:endParaRPr lang="ru-RU" dirty="0">
              <a:latin typeface="Verdana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500960"/>
            <a:ext cx="2982119" cy="500142"/>
          </a:xfrm>
          <a:prstGeom prst="rect">
            <a:avLst/>
          </a:prstGeom>
        </p:spPr>
        <p:txBody>
          <a:bodyPr vert="horz" lIns="92296" tIns="46148" rIns="92296" bIns="46148" rtlCol="0" anchor="b"/>
          <a:lstStyle>
            <a:lvl1pPr algn="l">
              <a:defRPr sz="1200"/>
            </a:lvl1pPr>
          </a:lstStyle>
          <a:p>
            <a:endParaRPr lang="ru-RU" dirty="0">
              <a:latin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2296" tIns="46148" rIns="92296" bIns="46148" rtlCol="0" anchor="b"/>
          <a:lstStyle>
            <a:lvl1pPr algn="r">
              <a:defRPr sz="1200"/>
            </a:lvl1pPr>
          </a:lstStyle>
          <a:p>
            <a:fld id="{CB174B8B-E2A1-A047-849B-CB07D0EE56CD}" type="slidenum">
              <a:rPr lang="ru-RU" smtClean="0">
                <a:latin typeface="Verdana"/>
              </a:rPr>
              <a:t>‹#›</a:t>
            </a:fld>
            <a:endParaRPr lang="ru-RU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546091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500142"/>
          </a:xfrm>
          <a:prstGeom prst="rect">
            <a:avLst/>
          </a:prstGeom>
        </p:spPr>
        <p:txBody>
          <a:bodyPr vert="horz" lIns="92296" tIns="46148" rIns="92296" bIns="46148" rtlCol="0"/>
          <a:lstStyle>
            <a:lvl1pPr algn="l">
              <a:defRPr sz="1200">
                <a:latin typeface="Verdana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2296" tIns="46148" rIns="92296" bIns="46148" rtlCol="0"/>
          <a:lstStyle>
            <a:lvl1pPr algn="r">
              <a:defRPr sz="1200">
                <a:latin typeface="Verdana"/>
              </a:defRPr>
            </a:lvl1pPr>
          </a:lstStyle>
          <a:p>
            <a:fld id="{D15457E5-8261-9145-9107-24EB9404A78D}" type="datetimeFigureOut">
              <a:rPr lang="ru-RU" smtClean="0"/>
              <a:pPr/>
              <a:t>25.02.2018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0575" y="750888"/>
            <a:ext cx="5300663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6" tIns="46148" rIns="92296" bIns="4614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751350"/>
            <a:ext cx="5505450" cy="4501277"/>
          </a:xfrm>
          <a:prstGeom prst="rect">
            <a:avLst/>
          </a:prstGeom>
        </p:spPr>
        <p:txBody>
          <a:bodyPr vert="horz" lIns="92296" tIns="46148" rIns="92296" bIns="46148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00960"/>
            <a:ext cx="2982119" cy="500142"/>
          </a:xfrm>
          <a:prstGeom prst="rect">
            <a:avLst/>
          </a:prstGeom>
        </p:spPr>
        <p:txBody>
          <a:bodyPr vert="horz" lIns="92296" tIns="46148" rIns="92296" bIns="46148" rtlCol="0" anchor="b"/>
          <a:lstStyle>
            <a:lvl1pPr algn="l">
              <a:defRPr sz="1200">
                <a:latin typeface="Verdana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2296" tIns="46148" rIns="92296" bIns="46148" rtlCol="0" anchor="b"/>
          <a:lstStyle>
            <a:lvl1pPr algn="r">
              <a:defRPr sz="1200">
                <a:latin typeface="Verdana"/>
              </a:defRPr>
            </a:lvl1pPr>
          </a:lstStyle>
          <a:p>
            <a:fld id="{B5DCE24B-A888-534F-AD8F-E9B32620B1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046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97754" rtl="0" eaLnBrk="1" latinLnBrk="0" hangingPunct="1">
      <a:defRPr sz="1300" kern="1200">
        <a:solidFill>
          <a:schemeClr val="tx1"/>
        </a:solidFill>
        <a:latin typeface="Verdana"/>
        <a:ea typeface="+mn-ea"/>
        <a:cs typeface="+mn-cs"/>
      </a:defRPr>
    </a:lvl1pPr>
    <a:lvl2pPr marL="497754" algn="l" defTabSz="497754" rtl="0" eaLnBrk="1" latinLnBrk="0" hangingPunct="1">
      <a:defRPr sz="1300" kern="1200">
        <a:solidFill>
          <a:schemeClr val="tx1"/>
        </a:solidFill>
        <a:latin typeface="Verdana"/>
        <a:ea typeface="+mn-ea"/>
        <a:cs typeface="+mn-cs"/>
      </a:defRPr>
    </a:lvl2pPr>
    <a:lvl3pPr marL="995507" algn="l" defTabSz="497754" rtl="0" eaLnBrk="1" latinLnBrk="0" hangingPunct="1">
      <a:defRPr sz="1300" kern="1200">
        <a:solidFill>
          <a:schemeClr val="tx1"/>
        </a:solidFill>
        <a:latin typeface="Verdana"/>
        <a:ea typeface="+mn-ea"/>
        <a:cs typeface="+mn-cs"/>
      </a:defRPr>
    </a:lvl3pPr>
    <a:lvl4pPr marL="1493261" algn="l" defTabSz="497754" rtl="0" eaLnBrk="1" latinLnBrk="0" hangingPunct="1">
      <a:defRPr sz="1300" kern="1200">
        <a:solidFill>
          <a:schemeClr val="tx1"/>
        </a:solidFill>
        <a:latin typeface="Verdana"/>
        <a:ea typeface="+mn-ea"/>
        <a:cs typeface="+mn-cs"/>
      </a:defRPr>
    </a:lvl4pPr>
    <a:lvl5pPr marL="1991015" algn="l" defTabSz="497754" rtl="0" eaLnBrk="1" latinLnBrk="0" hangingPunct="1">
      <a:defRPr sz="1300" kern="1200">
        <a:solidFill>
          <a:schemeClr val="tx1"/>
        </a:solidFill>
        <a:latin typeface="Verdana"/>
        <a:ea typeface="+mn-ea"/>
        <a:cs typeface="+mn-cs"/>
      </a:defRPr>
    </a:lvl5pPr>
    <a:lvl6pPr marL="2488768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Verdana" pitchFamily="34" charset="0"/>
            </a:endParaRP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9901" indent="-288424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53695" indent="-230739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15171" indent="-230739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76649" indent="-230739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38127" indent="-230739" defTabSz="501536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99604" indent="-230739" defTabSz="501536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61082" indent="-230739" defTabSz="501536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922560" indent="-230739" defTabSz="501536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501536" fontAlgn="base">
              <a:spcBef>
                <a:spcPct val="0"/>
              </a:spcBef>
              <a:spcAft>
                <a:spcPct val="0"/>
              </a:spcAft>
              <a:defRPr/>
            </a:pPr>
            <a:fld id="{CD9D3014-5935-404D-A8CD-2980F15D4EBB}" type="slidenum">
              <a:rPr lang="ru-RU" altLang="ru-RU" sz="1200">
                <a:latin typeface="Verdana" pitchFamily="34" charset="0"/>
              </a:rPr>
              <a:pPr defTabSz="501536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altLang="ru-RU" sz="120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Verdana" pitchFamily="34" charset="0"/>
            </a:endParaRP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9901" indent="-288424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53695" indent="-230739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15171" indent="-230739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76649" indent="-230739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38127" indent="-230739" defTabSz="501536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99604" indent="-230739" defTabSz="501536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61082" indent="-230739" defTabSz="501536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922560" indent="-230739" defTabSz="501536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501536" fontAlgn="base">
              <a:spcBef>
                <a:spcPct val="0"/>
              </a:spcBef>
              <a:spcAft>
                <a:spcPct val="0"/>
              </a:spcAft>
              <a:defRPr/>
            </a:pPr>
            <a:fld id="{F533042C-D5FC-493E-98B1-5FA0CDDFDC2D}" type="slidenum">
              <a:rPr lang="ru-RU" altLang="ru-RU" sz="1200">
                <a:latin typeface="Verdana" pitchFamily="34" charset="0"/>
              </a:rPr>
              <a:pPr defTabSz="501536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altLang="ru-RU" sz="120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Verdana" pitchFamily="34" charset="0"/>
            </a:endParaRP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9901" indent="-288424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53695" indent="-230739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15171" indent="-230739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76649" indent="-230739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38127" indent="-230739" defTabSz="501536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99604" indent="-230739" defTabSz="501536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61082" indent="-230739" defTabSz="501536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922560" indent="-230739" defTabSz="501536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501536" fontAlgn="base">
              <a:spcBef>
                <a:spcPct val="0"/>
              </a:spcBef>
              <a:spcAft>
                <a:spcPct val="0"/>
              </a:spcAft>
              <a:defRPr/>
            </a:pPr>
            <a:fld id="{C83C94BA-D0D3-4306-9FB0-17985395A515}" type="slidenum">
              <a:rPr lang="ru-RU" altLang="ru-RU" sz="1200">
                <a:latin typeface="Verdana" pitchFamily="34" charset="0"/>
              </a:rPr>
              <a:pPr defTabSz="501536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altLang="ru-RU" sz="120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Verdana" pitchFamily="34" charset="0"/>
            </a:endParaRP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9901" indent="-288424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53695" indent="-230739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15171" indent="-230739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76649" indent="-230739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38127" indent="-230739" defTabSz="501536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99604" indent="-230739" defTabSz="501536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61082" indent="-230739" defTabSz="501536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922560" indent="-230739" defTabSz="501536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501536" fontAlgn="base">
              <a:spcBef>
                <a:spcPct val="0"/>
              </a:spcBef>
              <a:spcAft>
                <a:spcPct val="0"/>
              </a:spcAft>
              <a:defRPr/>
            </a:pPr>
            <a:fld id="{2F759BA0-38DD-4142-A891-B5491FD4CD9A}" type="slidenum">
              <a:rPr lang="ru-RU" altLang="ru-RU" sz="1200">
                <a:latin typeface="Verdana" pitchFamily="34" charset="0"/>
              </a:rPr>
              <a:pPr defTabSz="501536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altLang="ru-RU" sz="120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Verdana" pitchFamily="34" charset="0"/>
            </a:endParaRP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9901" indent="-288424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53695" indent="-230739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15171" indent="-230739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76649" indent="-230739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38127" indent="-230739" defTabSz="501536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99604" indent="-230739" defTabSz="501536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61082" indent="-230739" defTabSz="501536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922560" indent="-230739" defTabSz="501536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501536" fontAlgn="base">
              <a:spcBef>
                <a:spcPct val="0"/>
              </a:spcBef>
              <a:spcAft>
                <a:spcPct val="0"/>
              </a:spcAft>
              <a:defRPr/>
            </a:pPr>
            <a:fld id="{377F1878-E551-4D0E-B771-2454E98FC58B}" type="slidenum">
              <a:rPr lang="ru-RU" altLang="ru-RU" sz="1200">
                <a:latin typeface="Verdana" pitchFamily="34" charset="0"/>
              </a:rPr>
              <a:pPr defTabSz="501536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altLang="ru-RU" sz="1200"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7647" y="3139674"/>
            <a:ext cx="9324757" cy="160649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 i="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7647" y="4884351"/>
            <a:ext cx="9324757" cy="1449546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736239" y="4746180"/>
            <a:ext cx="2923115" cy="1"/>
          </a:xfrm>
          <a:prstGeom prst="line">
            <a:avLst/>
          </a:prstGeom>
          <a:ln>
            <a:solidFill>
              <a:schemeClr val="tx1">
                <a:alpha val="29804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36236" y="4746170"/>
            <a:ext cx="568276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73"/>
          <a:stretch/>
        </p:blipFill>
        <p:spPr>
          <a:xfrm>
            <a:off x="734404" y="940604"/>
            <a:ext cx="1999271" cy="382142"/>
          </a:xfrm>
          <a:prstGeom prst="rect">
            <a:avLst/>
          </a:prstGeom>
        </p:spPr>
      </p:pic>
      <p:grpSp>
        <p:nvGrpSpPr>
          <p:cNvPr id="12" name="Группа 11"/>
          <p:cNvGrpSpPr/>
          <p:nvPr userDrawn="1"/>
        </p:nvGrpSpPr>
        <p:grpSpPr>
          <a:xfrm>
            <a:off x="758506" y="782716"/>
            <a:ext cx="568276" cy="9"/>
            <a:chOff x="839788" y="214466"/>
            <a:chExt cx="648204" cy="8"/>
          </a:xfrm>
        </p:grpSpPr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839789" y="214474"/>
              <a:ext cx="648203" cy="0"/>
            </a:xfrm>
            <a:prstGeom prst="line">
              <a:avLst/>
            </a:prstGeom>
            <a:ln>
              <a:solidFill>
                <a:schemeClr val="tx1">
                  <a:alpha val="29804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 userDrawn="1"/>
          </p:nvCxnSpPr>
          <p:spPr>
            <a:xfrm>
              <a:off x="839788" y="214466"/>
              <a:ext cx="265112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378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529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orient="horz" pos="404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ацентный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27" y="258118"/>
            <a:ext cx="7289905" cy="730899"/>
          </a:xfrm>
        </p:spPr>
        <p:txBody>
          <a:bodyPr>
            <a:normAutofit/>
          </a:bodyPr>
          <a:lstStyle>
            <a:lvl1pPr>
              <a:defRPr sz="28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513" y="1915223"/>
            <a:ext cx="9410487" cy="4798559"/>
          </a:xfr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0"/>
              </a:spcBef>
              <a:spcAft>
                <a:spcPts val="1207"/>
              </a:spcAft>
              <a:buFont typeface="Arial" panose="020B0604020202020204" pitchFamily="34" charset="0"/>
              <a:buChar char="•"/>
              <a:defRPr sz="2000" b="0" i="0">
                <a:latin typeface="+mj-lt"/>
                <a:ea typeface="Calibri" charset="0"/>
                <a:cs typeface="Calibri" charset="0"/>
              </a:defRPr>
            </a:lvl1pPr>
            <a:lvl2pPr marL="777600" indent="-298800">
              <a:lnSpc>
                <a:spcPct val="100000"/>
              </a:lnSpc>
              <a:spcBef>
                <a:spcPts val="0"/>
              </a:spcBef>
              <a:spcAft>
                <a:spcPts val="1006"/>
              </a:spcAft>
              <a:buSzPct val="100000"/>
              <a:buFont typeface="Calibri Light" panose="020F0302020204030204" pitchFamily="34" charset="0"/>
              <a:buChar char="-"/>
              <a:defRPr sz="1800" b="0" i="0">
                <a:latin typeface="+mj-lt"/>
                <a:ea typeface="Calibri" charset="0"/>
                <a:cs typeface="Calibri" charset="0"/>
              </a:defRPr>
            </a:lvl2pPr>
            <a:lvl3pPr marL="1198800" indent="-241200">
              <a:spcBef>
                <a:spcPts val="0"/>
              </a:spcBef>
              <a:spcAft>
                <a:spcPts val="905"/>
              </a:spcAft>
              <a:buSzPct val="85000"/>
              <a:buFont typeface="Wingdings" panose="05000000000000000000" pitchFamily="2" charset="2"/>
              <a:buChar char="§"/>
              <a:defRPr sz="1600" b="0" i="0">
                <a:latin typeface="+mj-lt"/>
                <a:ea typeface="Calibri" charset="0"/>
                <a:cs typeface="Calibri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400" b="0" i="0" baseline="0">
                <a:latin typeface="+mj-lt"/>
                <a:ea typeface="Calibri" charset="0"/>
                <a:cs typeface="Calibri" charset="0"/>
              </a:defRPr>
            </a:lvl4pPr>
            <a:lvl5pPr>
              <a:defRPr sz="1400"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9547" y="7071546"/>
            <a:ext cx="2404944" cy="402652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9F9FE868-178E-0F4D-8A9A-79941EADC299}" type="datetime1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40612" y="7071546"/>
            <a:ext cx="3607415" cy="40265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 smtClean="0"/>
              <a:t>Национальная технологическая инициатива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51472" y="7071546"/>
            <a:ext cx="2404944" cy="402652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734844" y="932998"/>
            <a:ext cx="9215326" cy="1"/>
            <a:chOff x="658813" y="800103"/>
            <a:chExt cx="10511466" cy="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3"/>
              <a:ext cx="1051146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8037922" y="465949"/>
            <a:ext cx="1918208" cy="354111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9412604" y="7087516"/>
            <a:ext cx="542017" cy="3"/>
            <a:chOff x="658813" y="800103"/>
            <a:chExt cx="618252" cy="3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58814" y="800105"/>
              <a:ext cx="618251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741416" y="7087514"/>
            <a:ext cx="731114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Текст 17"/>
          <p:cNvSpPr>
            <a:spLocks noGrp="1"/>
          </p:cNvSpPr>
          <p:nvPr>
            <p:ph type="body" sz="quarter" idx="13" hasCustomPrompt="1"/>
          </p:nvPr>
        </p:nvSpPr>
        <p:spPr>
          <a:xfrm>
            <a:off x="623505" y="1314620"/>
            <a:ext cx="5167695" cy="482183"/>
          </a:xfrm>
          <a:solidFill>
            <a:srgbClr val="ED1C24"/>
          </a:solidFill>
        </p:spPr>
        <p:txBody>
          <a:bodyPr anchor="ctr">
            <a:noAutofit/>
          </a:bodyPr>
          <a:lstStyle>
            <a:lvl1pPr marL="3600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Подзаголовок слайда (опционально)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300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529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27" y="258118"/>
            <a:ext cx="7289905" cy="730899"/>
          </a:xfrm>
        </p:spPr>
        <p:txBody>
          <a:bodyPr>
            <a:normAutofit/>
          </a:bodyPr>
          <a:lstStyle>
            <a:lvl1pPr>
              <a:defRPr sz="28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513" y="1274982"/>
            <a:ext cx="9410487" cy="5559595"/>
          </a:xfr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0"/>
              </a:spcBef>
              <a:spcAft>
                <a:spcPts val="1207"/>
              </a:spcAft>
              <a:buFont typeface="Arial" panose="020B0604020202020204" pitchFamily="34" charset="0"/>
              <a:buChar char="•"/>
              <a:defRPr sz="2000" b="0" i="0">
                <a:latin typeface="+mj-lt"/>
                <a:ea typeface="Calibri" charset="0"/>
                <a:cs typeface="Calibri" charset="0"/>
              </a:defRPr>
            </a:lvl1pPr>
            <a:lvl2pPr marL="777600" indent="-298800">
              <a:lnSpc>
                <a:spcPct val="100000"/>
              </a:lnSpc>
              <a:spcBef>
                <a:spcPts val="0"/>
              </a:spcBef>
              <a:spcAft>
                <a:spcPts val="1006"/>
              </a:spcAft>
              <a:buFont typeface="Calibri Light" panose="020F0302020204030204" pitchFamily="34" charset="0"/>
              <a:buChar char="-"/>
              <a:defRPr sz="1800" b="0" i="0">
                <a:latin typeface="+mj-lt"/>
                <a:ea typeface="Calibri" charset="0"/>
                <a:cs typeface="Calibri" charset="0"/>
              </a:defRPr>
            </a:lvl2pPr>
            <a:lvl3pPr marL="1198800" indent="-241200">
              <a:spcBef>
                <a:spcPts val="0"/>
              </a:spcBef>
              <a:spcAft>
                <a:spcPts val="905"/>
              </a:spcAft>
              <a:buSzPct val="85000"/>
              <a:buFont typeface="Wingdings" panose="05000000000000000000" pitchFamily="2" charset="2"/>
              <a:buChar char="§"/>
              <a:defRPr sz="1600" b="0" i="0">
                <a:latin typeface="+mj-lt"/>
                <a:ea typeface="Calibri" charset="0"/>
                <a:cs typeface="Calibri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400" b="0" i="0" baseline="0">
                <a:latin typeface="+mj-lt"/>
                <a:ea typeface="Calibri" charset="0"/>
                <a:cs typeface="Calibri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9547" y="7071546"/>
            <a:ext cx="2404944" cy="402652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9F9FE868-178E-0F4D-8A9A-79941EADC299}" type="datetime1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40612" y="7071546"/>
            <a:ext cx="3607415" cy="40265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 smtClean="0"/>
              <a:t>Национальная технологическая инициатива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51472" y="7071546"/>
            <a:ext cx="2404944" cy="402652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734844" y="932998"/>
            <a:ext cx="9215326" cy="1"/>
            <a:chOff x="658813" y="800103"/>
            <a:chExt cx="10511466" cy="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3"/>
              <a:ext cx="1051146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 userDrawn="1"/>
        </p:nvGrpSpPr>
        <p:grpSpPr>
          <a:xfrm>
            <a:off x="9412604" y="7087516"/>
            <a:ext cx="542017" cy="3"/>
            <a:chOff x="658813" y="800103"/>
            <a:chExt cx="618252" cy="3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58814" y="800105"/>
              <a:ext cx="618251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741416" y="7087514"/>
            <a:ext cx="731114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8037922" y="465949"/>
            <a:ext cx="1918208" cy="35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932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529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7647" y="3139674"/>
            <a:ext cx="9324757" cy="160649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 i="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7647" y="4884351"/>
            <a:ext cx="9324757" cy="1449546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736239" y="4746180"/>
            <a:ext cx="2923115" cy="1"/>
          </a:xfrm>
          <a:prstGeom prst="line">
            <a:avLst/>
          </a:prstGeom>
          <a:ln>
            <a:solidFill>
              <a:schemeClr val="tx1">
                <a:alpha val="29804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36236" y="4746170"/>
            <a:ext cx="568276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73"/>
          <a:stretch/>
        </p:blipFill>
        <p:spPr>
          <a:xfrm>
            <a:off x="734404" y="940604"/>
            <a:ext cx="1999271" cy="382142"/>
          </a:xfrm>
          <a:prstGeom prst="rect">
            <a:avLst/>
          </a:prstGeom>
        </p:spPr>
      </p:pic>
      <p:grpSp>
        <p:nvGrpSpPr>
          <p:cNvPr id="12" name="Группа 11"/>
          <p:cNvGrpSpPr/>
          <p:nvPr userDrawn="1"/>
        </p:nvGrpSpPr>
        <p:grpSpPr>
          <a:xfrm>
            <a:off x="758506" y="782716"/>
            <a:ext cx="568276" cy="9"/>
            <a:chOff x="839788" y="214466"/>
            <a:chExt cx="648204" cy="8"/>
          </a:xfrm>
        </p:grpSpPr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839789" y="214474"/>
              <a:ext cx="648203" cy="0"/>
            </a:xfrm>
            <a:prstGeom prst="line">
              <a:avLst/>
            </a:prstGeom>
            <a:ln>
              <a:solidFill>
                <a:schemeClr val="tx1">
                  <a:alpha val="29804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 userDrawn="1"/>
          </p:nvCxnSpPr>
          <p:spPr>
            <a:xfrm>
              <a:off x="839788" y="214466"/>
              <a:ext cx="265112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81020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529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orient="horz" pos="40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ацентный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27" y="258118"/>
            <a:ext cx="7289905" cy="730899"/>
          </a:xfrm>
        </p:spPr>
        <p:txBody>
          <a:bodyPr>
            <a:normAutofit/>
          </a:bodyPr>
          <a:lstStyle>
            <a:lvl1pPr>
              <a:defRPr sz="28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513" y="1915223"/>
            <a:ext cx="9410487" cy="4798559"/>
          </a:xfr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0"/>
              </a:spcBef>
              <a:spcAft>
                <a:spcPts val="1207"/>
              </a:spcAft>
              <a:buFont typeface="Arial" panose="020B0604020202020204" pitchFamily="34" charset="0"/>
              <a:buChar char="•"/>
              <a:defRPr sz="2000" b="0" i="0">
                <a:latin typeface="+mj-lt"/>
                <a:ea typeface="Calibri" charset="0"/>
                <a:cs typeface="Calibri" charset="0"/>
              </a:defRPr>
            </a:lvl1pPr>
            <a:lvl2pPr marL="777600" indent="-298800">
              <a:lnSpc>
                <a:spcPct val="100000"/>
              </a:lnSpc>
              <a:spcBef>
                <a:spcPts val="0"/>
              </a:spcBef>
              <a:spcAft>
                <a:spcPts val="1006"/>
              </a:spcAft>
              <a:buSzPct val="100000"/>
              <a:buFont typeface="Calibri Light" panose="020F0302020204030204" pitchFamily="34" charset="0"/>
              <a:buChar char="-"/>
              <a:defRPr sz="1800" b="0" i="0">
                <a:latin typeface="+mj-lt"/>
                <a:ea typeface="Calibri" charset="0"/>
                <a:cs typeface="Calibri" charset="0"/>
              </a:defRPr>
            </a:lvl2pPr>
            <a:lvl3pPr marL="1198800" indent="-241200">
              <a:spcBef>
                <a:spcPts val="0"/>
              </a:spcBef>
              <a:spcAft>
                <a:spcPts val="905"/>
              </a:spcAft>
              <a:buSzPct val="85000"/>
              <a:buFont typeface="Wingdings" panose="05000000000000000000" pitchFamily="2" charset="2"/>
              <a:buChar char="§"/>
              <a:defRPr sz="1600" b="0" i="0">
                <a:latin typeface="+mj-lt"/>
                <a:ea typeface="Calibri" charset="0"/>
                <a:cs typeface="Calibri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400" b="0" i="0" baseline="0">
                <a:latin typeface="+mj-lt"/>
                <a:ea typeface="Calibri" charset="0"/>
                <a:cs typeface="Calibri" charset="0"/>
              </a:defRPr>
            </a:lvl4pPr>
            <a:lvl5pPr>
              <a:defRPr sz="1400"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9547" y="7071546"/>
            <a:ext cx="2404944" cy="402652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9F9FE868-178E-0F4D-8A9A-79941EADC299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25.02.2018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40612" y="7071546"/>
            <a:ext cx="3607415" cy="40265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 smtClean="0">
                <a:solidFill>
                  <a:srgbClr val="0C0C0C">
                    <a:tint val="75000"/>
                  </a:srgbClr>
                </a:solidFill>
              </a:rPr>
              <a:t>Национальная технологическая инициатива</a:t>
            </a:r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51472" y="7071546"/>
            <a:ext cx="2404944" cy="402652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734844" y="932998"/>
            <a:ext cx="9215326" cy="1"/>
            <a:chOff x="658813" y="800103"/>
            <a:chExt cx="10511466" cy="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3"/>
              <a:ext cx="1051146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8037922" y="465949"/>
            <a:ext cx="1918208" cy="354111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9412604" y="7087516"/>
            <a:ext cx="542017" cy="3"/>
            <a:chOff x="658813" y="800103"/>
            <a:chExt cx="618252" cy="3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58814" y="800105"/>
              <a:ext cx="618251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741416" y="7087514"/>
            <a:ext cx="731114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Текст 17"/>
          <p:cNvSpPr>
            <a:spLocks noGrp="1"/>
          </p:cNvSpPr>
          <p:nvPr>
            <p:ph type="body" sz="quarter" idx="13" hasCustomPrompt="1"/>
          </p:nvPr>
        </p:nvSpPr>
        <p:spPr>
          <a:xfrm>
            <a:off x="623505" y="1314620"/>
            <a:ext cx="5167695" cy="482183"/>
          </a:xfrm>
          <a:solidFill>
            <a:srgbClr val="ED1C24"/>
          </a:solidFill>
        </p:spPr>
        <p:txBody>
          <a:bodyPr anchor="ctr">
            <a:noAutofit/>
          </a:bodyPr>
          <a:lstStyle>
            <a:lvl1pPr marL="3600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Подзаголовок слайда (опционально)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54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529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27" y="258118"/>
            <a:ext cx="7289905" cy="730899"/>
          </a:xfrm>
        </p:spPr>
        <p:txBody>
          <a:bodyPr>
            <a:normAutofit/>
          </a:bodyPr>
          <a:lstStyle>
            <a:lvl1pPr>
              <a:defRPr sz="28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513" y="1274982"/>
            <a:ext cx="9410487" cy="5559595"/>
          </a:xfr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0"/>
              </a:spcBef>
              <a:spcAft>
                <a:spcPts val="1207"/>
              </a:spcAft>
              <a:buFont typeface="Arial" panose="020B0604020202020204" pitchFamily="34" charset="0"/>
              <a:buChar char="•"/>
              <a:defRPr sz="2000" b="0" i="0">
                <a:latin typeface="+mj-lt"/>
                <a:ea typeface="Calibri" charset="0"/>
                <a:cs typeface="Calibri" charset="0"/>
              </a:defRPr>
            </a:lvl1pPr>
            <a:lvl2pPr marL="777600" indent="-298800">
              <a:lnSpc>
                <a:spcPct val="100000"/>
              </a:lnSpc>
              <a:spcBef>
                <a:spcPts val="0"/>
              </a:spcBef>
              <a:spcAft>
                <a:spcPts val="1006"/>
              </a:spcAft>
              <a:buFont typeface="Calibri Light" panose="020F0302020204030204" pitchFamily="34" charset="0"/>
              <a:buChar char="-"/>
              <a:defRPr sz="1800" b="0" i="0">
                <a:latin typeface="+mj-lt"/>
                <a:ea typeface="Calibri" charset="0"/>
                <a:cs typeface="Calibri" charset="0"/>
              </a:defRPr>
            </a:lvl2pPr>
            <a:lvl3pPr marL="1198800" indent="-241200">
              <a:spcBef>
                <a:spcPts val="0"/>
              </a:spcBef>
              <a:spcAft>
                <a:spcPts val="905"/>
              </a:spcAft>
              <a:buSzPct val="85000"/>
              <a:buFont typeface="Wingdings" panose="05000000000000000000" pitchFamily="2" charset="2"/>
              <a:buChar char="§"/>
              <a:defRPr sz="1600" b="0" i="0">
                <a:latin typeface="+mj-lt"/>
                <a:ea typeface="Calibri" charset="0"/>
                <a:cs typeface="Calibri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400" b="0" i="0" baseline="0">
                <a:latin typeface="+mj-lt"/>
                <a:ea typeface="Calibri" charset="0"/>
                <a:cs typeface="Calibri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9547" y="7071546"/>
            <a:ext cx="2404944" cy="402652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9F9FE868-178E-0F4D-8A9A-79941EADC299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25.02.2018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40612" y="7071546"/>
            <a:ext cx="3607415" cy="40265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 smtClean="0">
                <a:solidFill>
                  <a:srgbClr val="0C0C0C">
                    <a:tint val="75000"/>
                  </a:srgbClr>
                </a:solidFill>
              </a:rPr>
              <a:t>Национальная технологическая инициатива</a:t>
            </a:r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51472" y="7071546"/>
            <a:ext cx="2404944" cy="402652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734844" y="932998"/>
            <a:ext cx="9215326" cy="1"/>
            <a:chOff x="658813" y="800103"/>
            <a:chExt cx="10511466" cy="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3"/>
              <a:ext cx="1051146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 userDrawn="1"/>
        </p:nvGrpSpPr>
        <p:grpSpPr>
          <a:xfrm>
            <a:off x="9412604" y="7087516"/>
            <a:ext cx="542017" cy="3"/>
            <a:chOff x="658813" y="800103"/>
            <a:chExt cx="618252" cy="3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58814" y="800105"/>
              <a:ext cx="618251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741416" y="7087514"/>
            <a:ext cx="731114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8037922" y="465949"/>
            <a:ext cx="1918208" cy="35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196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529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44" y="402652"/>
            <a:ext cx="9218950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4844" y="2013259"/>
            <a:ext cx="9218950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54A96-148C-F54C-A0C8-C109EC283038}" type="datetime1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2016 © Национальная технологическая инициатива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660E9-E116-4F2D-91B7-27BAC0D3A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36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44" y="402652"/>
            <a:ext cx="9218950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4844" y="2013259"/>
            <a:ext cx="9218950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54A96-148C-F54C-A0C8-C109EC283038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25.02.2018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9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627063" y="1560786"/>
            <a:ext cx="9324975" cy="3342289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altLang="ru-RU" sz="3200" b="1" cap="none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АКАДЕМИЯ НАУК АВИАЦИИ И ВОЗДУХОПЛАВАНИЯ</a:t>
            </a:r>
            <a:r>
              <a:rPr lang="ru-RU" altLang="ru-RU" sz="3200" b="1" cap="none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3200" b="1" cap="none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3200" cap="none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ru-RU" altLang="ru-RU" sz="3200" b="1" cap="none" dirty="0" smtClean="0">
                <a:solidFill>
                  <a:srgbClr val="13246B"/>
                </a:solidFill>
                <a:latin typeface="Calibri" pitchFamily="34" charset="0"/>
                <a:cs typeface="Calibri" pitchFamily="34" charset="0"/>
              </a:rPr>
              <a:t>ООО «КОСМОТЕХТРАНС»</a:t>
            </a:r>
            <a:br>
              <a:rPr lang="ru-RU" altLang="ru-RU" sz="3200" b="1" cap="none" dirty="0" smtClean="0">
                <a:solidFill>
                  <a:srgbClr val="13246B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3200" cap="none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3200" cap="none" dirty="0" smtClean="0">
                <a:latin typeface="Calibri" pitchFamily="34" charset="0"/>
                <a:cs typeface="Calibri" pitchFamily="34" charset="0"/>
              </a:rPr>
            </a:br>
            <a:r>
              <a:rPr lang="ru-RU" altLang="ru-RU" sz="3200" b="1" cap="none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КОМПЛЕКСНЫЙ ПРОЕКТ БЕЗОПАСНОЙ ИНТЕГРАЦИИ БАС В ОБЩЕЕ ВОЗДУШНОЕ ПРОСТРАНСТВО</a:t>
            </a:r>
            <a:br>
              <a:rPr lang="ru-RU" altLang="ru-RU" sz="3200" b="1" cap="none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endParaRPr lang="ru-RU" altLang="ru-RU" sz="3200" b="1" cap="none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7063" y="4903076"/>
            <a:ext cx="9324975" cy="1560786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defTabSz="913947"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ГЕНЕРАЛЬНЫЙ ДИРЕКТОР ООО «КОСМОТЕХТРАНС</a:t>
            </a:r>
            <a:r>
              <a:rPr lang="ru-RU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»,</a:t>
            </a:r>
          </a:p>
          <a:p>
            <a:pPr algn="ctr" defTabSz="913947">
              <a:lnSpc>
                <a:spcPct val="100000"/>
              </a:lnSpc>
              <a:defRPr/>
            </a:pPr>
            <a:r>
              <a:rPr lang="ru-RU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РУКОВОДИТЕЛЬ ОТДЕЛЕНИЯ БАС АНА и В,</a:t>
            </a:r>
            <a:r>
              <a:rPr lang="ru-RU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/>
            </a:r>
            <a:br>
              <a:rPr lang="ru-RU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Д.Т.Н. ИЛЬИН АЛЕКСАНДР ИВАНОВИЧ  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+mn-lt"/>
              </a:rPr>
            </a:br>
            <a:endParaRPr lang="ru-RU" sz="2400" b="1" dirty="0" smtClean="0">
              <a:latin typeface="+mn-lt"/>
            </a:endParaRPr>
          </a:p>
          <a:p>
            <a:pPr algn="just" defTabSz="913947" eaLnBrk="1" fontAlgn="auto" hangingPunct="1">
              <a:spcAft>
                <a:spcPts val="0"/>
              </a:spcAft>
              <a:defRPr/>
            </a:pPr>
            <a:endParaRPr lang="ru-RU" sz="2100" u="sng" dirty="0"/>
          </a:p>
        </p:txBody>
      </p:sp>
    </p:spTree>
    <p:extLst>
      <p:ext uri="{BB962C8B-B14F-4D97-AF65-F5344CB8AC3E}">
        <p14:creationId xmlns:p14="http://schemas.microsoft.com/office/powerpoint/2010/main" val="7318847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50875" y="331076"/>
            <a:ext cx="7289800" cy="657936"/>
          </a:xfrm>
        </p:spPr>
        <p:txBody>
          <a:bodyPr>
            <a:noAutofit/>
          </a:bodyPr>
          <a:lstStyle/>
          <a:p>
            <a:r>
              <a:rPr lang="ru-RU" altLang="ru-RU" sz="1400" b="1" cap="none" dirty="0">
                <a:latin typeface="Calibri" pitchFamily="34" charset="0"/>
                <a:cs typeface="Calibri" pitchFamily="34" charset="0"/>
              </a:rPr>
              <a:t>ЛОГИСТИЧЕСКАЯ АРХИТЕКТУРА КОМПЛЕКСНОЙ АВОМАТИЗИРОВАННОЙ СИСТЕМЫ КОНТРОЛЯ И УПРАВЛЕНИЯ БЕСПИЛОТНЫМИ АВИАЦИОННЫМИ СИСТЕМАМИ, ОБЕСПЕЧИВАЮЩАЯ ИХ БЕЗОПАСНУЮ ИНТЕГРАЦИЮ В ОБЩЕЕ ВОЗДУШНОЕ ПРОСТРАНСТВО</a:t>
            </a:r>
            <a:br>
              <a:rPr lang="ru-RU" altLang="ru-RU" sz="1400" b="1" cap="none" dirty="0">
                <a:latin typeface="Calibri" pitchFamily="34" charset="0"/>
                <a:cs typeface="Calibri" pitchFamily="34" charset="0"/>
              </a:rPr>
            </a:br>
            <a:endParaRPr lang="ru-RU" altLang="ru-RU" sz="1400" b="1" cap="non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F9FE868-178E-0F4D-8A9A-79941EADC299}" type="datetime1">
              <a:rPr lang="ru-RU"/>
              <a:pPr>
                <a:defRPr/>
              </a:pPr>
              <a:t>25.02.2018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D99DF-90E7-4D24-81FD-F44BBD7FC2AF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103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87" y="1274763"/>
            <a:ext cx="8877802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36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50874" y="258763"/>
            <a:ext cx="7153057" cy="73025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600" b="1" cap="none" dirty="0" smtClean="0">
                <a:latin typeface="Calibri" pitchFamily="34" charset="0"/>
                <a:cs typeface="Calibri" pitchFamily="34" charset="0"/>
              </a:rPr>
              <a:t>СИСТЕМА ПЕРЕДАЧИ ИНФОРМАЦИИ</a:t>
            </a:r>
            <a:endParaRPr lang="ru-RU" altLang="ru-RU" sz="2600" b="1" cap="non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F9FE868-178E-0F4D-8A9A-79941EADC299}" type="datetime1">
              <a:rPr lang="ru-RU"/>
              <a:pPr>
                <a:defRPr/>
              </a:pPr>
              <a:t>25.02.2018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60874-820B-4768-BCBB-2D012B2F8F87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4196" name="Picture 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056290"/>
            <a:ext cx="9345612" cy="587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664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3"/>
          <p:cNvSpPr>
            <a:spLocks noGrp="1"/>
          </p:cNvSpPr>
          <p:nvPr>
            <p:ph type="title"/>
          </p:nvPr>
        </p:nvSpPr>
        <p:spPr>
          <a:xfrm>
            <a:off x="254000" y="39688"/>
            <a:ext cx="7289800" cy="731837"/>
          </a:xfrm>
        </p:spPr>
        <p:txBody>
          <a:bodyPr/>
          <a:lstStyle/>
          <a:p>
            <a:r>
              <a:rPr lang="ru-RU" altLang="ru-RU" sz="2200" b="1" cap="none" dirty="0" smtClean="0">
                <a:latin typeface="Calibri" pitchFamily="34" charset="0"/>
                <a:cs typeface="Calibri" pitchFamily="34" charset="0"/>
              </a:rPr>
              <a:t>ИНТЕЛЛЕКТУАЛЬНАЯ СОБСТВЕННОСТЬ</a:t>
            </a:r>
            <a:endParaRPr lang="ru-RU" altLang="ru-RU" sz="1900" b="1" cap="non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2938" y="1274763"/>
            <a:ext cx="9410700" cy="5559425"/>
          </a:xfrm>
          <a:solidFill>
            <a:schemeClr val="bg2">
              <a:lumMod val="95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sz="2600" b="1" dirty="0" smtClean="0">
                <a:solidFill>
                  <a:srgbClr val="FF0000"/>
                </a:solidFill>
              </a:rPr>
              <a:t>На </a:t>
            </a:r>
            <a:r>
              <a:rPr lang="ru-RU" sz="2600" b="1" dirty="0">
                <a:solidFill>
                  <a:srgbClr val="FF0000"/>
                </a:solidFill>
              </a:rPr>
              <a:t>технические решения поданы следующие заявки на патенты: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Устройство регистрации значений диагностических параметров.   № 2016128527 от 13.07.2016г.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Способ автоматизированного контроля и управления авиационными беспилотными системами. № 2016131200 от 28.07.2016г.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Способ многопараметрического автоматизированного контроля технического состояния беспилотных транспортных средств.        № 2017105219 от 17.02.2017г.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Способ комплексного управления эксплуатацией беспилотного воздушного судна,  с использованием информационных технологий № 2017105220 от 17.02.2017г.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Способ автоматизированного управления эксплуатацией  беспилотного воздушного судна при полетах в общем воздушном пространстве, объединяющий все этапы жизненного цикла №2017110698 от 30.03.2017г.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Способ автоматизированного управления эксплуатацией беспилотного воздушного судна в общем воздушном пространстве, для обеспечения санкционированного безопасного трафика полета № 2017113774 от 21.04.2017г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СПОСОБ АВОМАТИЗИРОВАННОГО КОНТРОЛЯ И УПРАВЛЕНИЯ ПОЛЕТАМИ БЕСПИЛОТНЫХ АВИАЦИОННЫХ СИСТЕМ В ОБЩЕМ ВОЗДУШНОМ ПРОСТРАНСТВЕ 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ЛОГИСТИЧЕСКАЯ АРХИТЕКТУРА КОМПЛЕКСНОЙ АВОМАТИЗИРОВАННОЙ СИСТЕМЫ КОНТРОЛЯ И УПРАВЛЕНИЯ БЕСПИЛОТНЫМИ АВИАЦИОННЫМИ СИСТЕМАМИ, ОБЕСПЕЧИВАЮЩАЯ ИХ БЕЗОПАСНУЮ ИНТЕГРАЦИЮ В ОБЩЕЕ ВОЗДУШНОЕ ПРОСТРАНСТВО 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/>
            <a:endParaRPr lang="ru-RU" b="1" dirty="0">
              <a:solidFill>
                <a:srgbClr val="0070C0"/>
              </a:solidFill>
            </a:endParaRPr>
          </a:p>
          <a:p>
            <a:pPr marL="0" indent="0"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endParaRPr lang="ru-RU" altLang="ru-RU" b="1" dirty="0" smtClean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03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3"/>
          <p:cNvSpPr>
            <a:spLocks noGrp="1"/>
          </p:cNvSpPr>
          <p:nvPr>
            <p:ph type="title"/>
          </p:nvPr>
        </p:nvSpPr>
        <p:spPr>
          <a:xfrm>
            <a:off x="650875" y="82550"/>
            <a:ext cx="7289800" cy="7731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500" b="1" cap="none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1500" b="1" cap="none" dirty="0" smtClean="0">
                <a:latin typeface="Calibri" pitchFamily="34" charset="0"/>
                <a:cs typeface="Calibri" pitchFamily="34" charset="0"/>
              </a:rPr>
            </a:br>
            <a:r>
              <a:rPr lang="ru-RU" altLang="ru-RU" sz="2400" b="1" cap="none" dirty="0" smtClean="0">
                <a:solidFill>
                  <a:srgbClr val="0D0D0D"/>
                </a:solidFill>
                <a:latin typeface="Calibri" pitchFamily="34" charset="0"/>
                <a:cs typeface="Calibri" pitchFamily="34" charset="0"/>
              </a:rPr>
              <a:t>ОБЛАСТИ ФУНКЦИОНИРОВАНИЯ ИНФОРМАЦИОННЫХ ТЕХНОЛОГИЙ НА СТАДИЯХ     ЖИЗНЕННОГО ЦИКЛА</a:t>
            </a:r>
            <a:r>
              <a:rPr lang="ru-RU" altLang="ru-RU" sz="2400" cap="none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2400" cap="none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endParaRPr lang="ru-RU" altLang="ru-RU" sz="2400" b="1" cap="none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875" y="1235075"/>
            <a:ext cx="9182100" cy="5759450"/>
          </a:xfrm>
        </p:spPr>
      </p:pic>
    </p:spTree>
    <p:extLst>
      <p:ext uri="{BB962C8B-B14F-4D97-AF65-F5344CB8AC3E}">
        <p14:creationId xmlns:p14="http://schemas.microsoft.com/office/powerpoint/2010/main" val="24029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50875" y="258762"/>
            <a:ext cx="7289800" cy="1018245"/>
          </a:xfrm>
        </p:spPr>
        <p:txBody>
          <a:bodyPr>
            <a:noAutofit/>
          </a:bodyPr>
          <a:lstStyle/>
          <a:p>
            <a:r>
              <a:rPr lang="ru-RU" altLang="ru-RU" sz="1800" b="1" cap="none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1800" b="1" cap="none" dirty="0" smtClean="0">
                <a:latin typeface="Calibri" pitchFamily="34" charset="0"/>
                <a:cs typeface="Calibri" pitchFamily="34" charset="0"/>
              </a:rPr>
            </a:br>
            <a:r>
              <a:rPr lang="ru-RU" altLang="ru-RU" sz="1800" b="1" cap="none" dirty="0" smtClean="0">
                <a:latin typeface="Calibri" pitchFamily="34" charset="0"/>
                <a:cs typeface="Calibri" pitchFamily="34" charset="0"/>
              </a:rPr>
              <a:t>«ПРИНЦИПЫ ФОРМИРОВАНИЯ ИНФОРМАЦИОННОЙ СИСТЕМЫ ТЕХНИЧЕСКОЙ ЭКСПЛУАТАЦИИ БЕСПИЛОТНЫХ АВИАЦИОННЫХ СИСТЕМ С ИСПОЛЬЗОВАНИЕМ КОМПЛЕКСА СОВРЕМЕННЫХ ИНФОРМАЦИОННЫХ ТЕХНОЛОГИЙ»</a:t>
            </a:r>
            <a:r>
              <a:rPr lang="ru-RU" altLang="ru-RU" sz="1800" cap="none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1800" cap="none" dirty="0" smtClean="0">
                <a:latin typeface="Calibri" pitchFamily="34" charset="0"/>
                <a:cs typeface="Calibri" pitchFamily="34" charset="0"/>
              </a:rPr>
            </a:br>
            <a:endParaRPr lang="ru-RU" altLang="ru-RU" sz="1800" b="1" cap="non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450" y="1063625"/>
            <a:ext cx="10121900" cy="4900613"/>
          </a:xfrm>
        </p:spPr>
        <p:txBody>
          <a:bodyPr rtlCol="0">
            <a:normAutofit/>
          </a:bodyPr>
          <a:lstStyle/>
          <a:p>
            <a:pPr marL="0" indent="0" defTabSz="913947" eaLnBrk="1" fontAlgn="auto" hangingPunct="1"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algn="just" defTabSz="913947" eaLnBrk="1" fontAlgn="auto" hangingPunct="1"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algn="just" defTabSz="913947" eaLnBrk="1" fontAlgn="auto" hangingPunct="1">
              <a:buFont typeface="Arial" panose="020B0604020202020204" pitchFamily="34" charset="0"/>
              <a:buNone/>
              <a:defRPr/>
            </a:pPr>
            <a:endParaRPr lang="ru-RU" sz="1000" dirty="0" smtClean="0"/>
          </a:p>
          <a:p>
            <a:pPr marL="0" indent="0" algn="just" defTabSz="913947" eaLnBrk="1" fontAlgn="auto" hangingPunct="1">
              <a:buFont typeface="Arial" panose="020B0604020202020204" pitchFamily="34" charset="0"/>
              <a:buNone/>
              <a:defRPr/>
            </a:pPr>
            <a:endParaRPr lang="ru-RU" sz="1000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F9FE868-178E-0F4D-8A9A-79941EADC299}" type="datetime1">
              <a:rPr lang="ru-RU"/>
              <a:pPr>
                <a:defRPr/>
              </a:pPr>
              <a:t>25.02.2018</a:t>
            </a:fld>
            <a:endParaRPr lang="ru-RU"/>
          </a:p>
        </p:txBody>
      </p:sp>
      <p:sp>
        <p:nvSpPr>
          <p:cNvPr id="24581" name="Прямоугольник 6"/>
          <p:cNvSpPr>
            <a:spLocks noChangeArrowheads="1"/>
          </p:cNvSpPr>
          <p:nvPr/>
        </p:nvSpPr>
        <p:spPr bwMode="auto">
          <a:xfrm>
            <a:off x="2930525" y="1893888"/>
            <a:ext cx="8318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sz="2000"/>
          </a:p>
        </p:txBody>
      </p:sp>
      <p:sp>
        <p:nvSpPr>
          <p:cNvPr id="24582" name="Прямоугольник 9"/>
          <p:cNvSpPr>
            <a:spLocks noChangeArrowheads="1"/>
          </p:cNvSpPr>
          <p:nvPr/>
        </p:nvSpPr>
        <p:spPr bwMode="auto">
          <a:xfrm>
            <a:off x="4794250" y="1401763"/>
            <a:ext cx="84613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100"/>
          </a:p>
        </p:txBody>
      </p:sp>
      <p:sp>
        <p:nvSpPr>
          <p:cNvPr id="12" name="Прямоугольник 11"/>
          <p:cNvSpPr/>
          <p:nvPr/>
        </p:nvSpPr>
        <p:spPr>
          <a:xfrm>
            <a:off x="5414963" y="1401763"/>
            <a:ext cx="2066925" cy="168433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latin typeface="+mn-lt"/>
              <a:cs typeface="+mn-cs"/>
            </a:endParaRPr>
          </a:p>
        </p:txBody>
      </p:sp>
      <p:sp>
        <p:nvSpPr>
          <p:cNvPr id="24584" name="Прямоугольник 46"/>
          <p:cNvSpPr>
            <a:spLocks noChangeArrowheads="1"/>
          </p:cNvSpPr>
          <p:nvPr/>
        </p:nvSpPr>
        <p:spPr bwMode="auto">
          <a:xfrm>
            <a:off x="1090613" y="1838325"/>
            <a:ext cx="1293812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24585" name="Rectangle 41"/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24586" name="Picture 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4" y="1401761"/>
            <a:ext cx="9418638" cy="55508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2413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650875" y="258763"/>
            <a:ext cx="7289800" cy="876354"/>
          </a:xfrm>
        </p:spPr>
        <p:txBody>
          <a:bodyPr>
            <a:normAutofit fontScale="90000"/>
          </a:bodyPr>
          <a:lstStyle/>
          <a:p>
            <a:r>
              <a:rPr lang="ru-RU" altLang="ru-RU" sz="1100" b="1" cap="none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ru-RU" altLang="ru-RU" sz="1800" b="1" cap="none" dirty="0" smtClean="0">
                <a:latin typeface="Calibri" pitchFamily="34" charset="0"/>
                <a:cs typeface="Calibri" pitchFamily="34" charset="0"/>
              </a:rPr>
              <a:t>ПРИНЦИПЫ ФОРМИРОВАНИЯ ИНФОРМАЦИОННОЙ СИСТЕМЫ ТЕХНИЧЕСКОЙ ЭКСПЛУАТАЦИИ БЕСПИЛОТНЫХ АВИАЦИОННЫХ СИСТЕМ С ИСПОЛЬЗОВАНИЕМ КОМПЛЕКСА СОВРЕМЕННЫХ ИНФОРМАЦИОННЫХ ТЕХНОЛОГИЙ»</a:t>
            </a:r>
            <a:r>
              <a:rPr lang="ru-RU" altLang="ru-RU" sz="1800" cap="none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1800" cap="none" dirty="0" smtClean="0">
                <a:latin typeface="Calibri" pitchFamily="34" charset="0"/>
                <a:cs typeface="Calibri" pitchFamily="34" charset="0"/>
              </a:rPr>
            </a:br>
            <a:endParaRPr lang="ru-RU" altLang="ru-RU" sz="1800" b="1" cap="non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863" y="1019175"/>
            <a:ext cx="10142537" cy="5781675"/>
          </a:xfrm>
        </p:spPr>
        <p:txBody>
          <a:bodyPr rtlCol="0">
            <a:normAutofit/>
          </a:bodyPr>
          <a:lstStyle/>
          <a:p>
            <a:pPr marL="0" indent="0" defTabSz="913947" eaLnBrk="1" fontAlgn="auto" hangingPunct="1"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algn="just" defTabSz="913947" eaLnBrk="1" fontAlgn="auto" hangingPunct="1"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algn="just" defTabSz="913947" eaLnBrk="1" fontAlgn="auto" hangingPunct="1">
              <a:buFont typeface="Arial" panose="020B0604020202020204" pitchFamily="34" charset="0"/>
              <a:buNone/>
              <a:defRPr/>
            </a:pPr>
            <a:endParaRPr lang="ru-RU" sz="1000" dirty="0"/>
          </a:p>
          <a:p>
            <a:pPr marL="0" indent="0" algn="just" defTabSz="913947" eaLnBrk="1" fontAlgn="auto" hangingPunct="1">
              <a:buFont typeface="Arial" panose="020B0604020202020204" pitchFamily="34" charset="0"/>
              <a:buNone/>
              <a:defRPr/>
            </a:pPr>
            <a:endParaRPr lang="ru-RU" sz="1000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F9FE868-178E-0F4D-8A9A-79941EADC299}" type="datetime1">
              <a:rPr lang="ru-RU"/>
              <a:pPr>
                <a:defRPr/>
              </a:pPr>
              <a:t>25.02.2018</a:t>
            </a:fld>
            <a:endParaRPr lang="ru-RU"/>
          </a:p>
        </p:txBody>
      </p:sp>
      <p:sp>
        <p:nvSpPr>
          <p:cNvPr id="25605" name="Прямоугольник 6"/>
          <p:cNvSpPr>
            <a:spLocks noChangeArrowheads="1"/>
          </p:cNvSpPr>
          <p:nvPr/>
        </p:nvSpPr>
        <p:spPr bwMode="auto">
          <a:xfrm>
            <a:off x="2930525" y="1893888"/>
            <a:ext cx="8318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sz="2000"/>
          </a:p>
        </p:txBody>
      </p:sp>
      <p:sp>
        <p:nvSpPr>
          <p:cNvPr id="25606" name="Прямоугольник 9"/>
          <p:cNvSpPr>
            <a:spLocks noChangeArrowheads="1"/>
          </p:cNvSpPr>
          <p:nvPr/>
        </p:nvSpPr>
        <p:spPr bwMode="auto">
          <a:xfrm>
            <a:off x="4794250" y="1401763"/>
            <a:ext cx="84613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100"/>
          </a:p>
        </p:txBody>
      </p:sp>
      <p:sp>
        <p:nvSpPr>
          <p:cNvPr id="12" name="Прямоугольник 11"/>
          <p:cNvSpPr/>
          <p:nvPr/>
        </p:nvSpPr>
        <p:spPr>
          <a:xfrm>
            <a:off x="5414963" y="1401763"/>
            <a:ext cx="2066925" cy="168433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latin typeface="+mn-lt"/>
              <a:cs typeface="+mn-cs"/>
            </a:endParaRPr>
          </a:p>
        </p:txBody>
      </p:sp>
      <p:sp>
        <p:nvSpPr>
          <p:cNvPr id="25608" name="Прямоугольник 46"/>
          <p:cNvSpPr>
            <a:spLocks noChangeArrowheads="1"/>
          </p:cNvSpPr>
          <p:nvPr/>
        </p:nvSpPr>
        <p:spPr bwMode="auto">
          <a:xfrm>
            <a:off x="1090613" y="1838325"/>
            <a:ext cx="1293812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25609" name="Rectangle 41"/>
          <p:cNvSpPr>
            <a:spLocks noChangeArrowheads="1"/>
          </p:cNvSpPr>
          <p:nvPr/>
        </p:nvSpPr>
        <p:spPr bwMode="auto">
          <a:xfrm>
            <a:off x="296863" y="-520700"/>
            <a:ext cx="106886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2561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608138"/>
            <a:ext cx="9805987" cy="479266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7350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258763"/>
            <a:ext cx="7289800" cy="730250"/>
          </a:xfrm>
        </p:spPr>
        <p:txBody>
          <a:bodyPr/>
          <a:lstStyle/>
          <a:p>
            <a:r>
              <a:rPr lang="ru-RU" altLang="ru-RU" sz="2400" b="1" cap="none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КОМПЛЕКСНАЯ АВТОМАТИЗИРОВАННАЯ СИСТЕМА</a:t>
            </a:r>
            <a:endParaRPr lang="ru-RU" altLang="ru-RU" sz="2400" cap="none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F1B2139-758F-4374-9F97-040C96505AC4}" type="datetime1">
              <a:rPr lang="ru-RU" smtClean="0"/>
              <a:pPr>
                <a:defRPr/>
              </a:pPr>
              <a:t>25.02.2018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B28CC-6AEB-4C4A-9677-504DA0C23BA1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2458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5538" y="1274763"/>
            <a:ext cx="8445500" cy="5559425"/>
          </a:xfrm>
          <a:solidFill>
            <a:schemeClr val="bg2">
              <a:lumMod val="95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1383340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650875" y="258763"/>
            <a:ext cx="7289800" cy="730250"/>
          </a:xfrm>
        </p:spPr>
        <p:txBody>
          <a:bodyPr/>
          <a:lstStyle/>
          <a:p>
            <a:pPr eaLnBrk="1" hangingPunct="1"/>
            <a:r>
              <a:rPr lang="ru-RU" altLang="ru-RU" sz="1800" b="1" cap="none" dirty="0" smtClean="0">
                <a:latin typeface="Calibri" pitchFamily="34" charset="0"/>
                <a:cs typeface="Calibri" pitchFamily="34" charset="0"/>
              </a:rPr>
              <a:t>СТРУКТУРНАЯ  СХЕМА  СОВМЕЩЕННОГО НАЗЕМНОГО КОМПЛЕКСА  ОРГАНИЗАЦИИ ВОЗДУШНОГО ДВИЖЕНИЯ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38" y="1401763"/>
            <a:ext cx="9410700" cy="5797550"/>
          </a:xfrm>
        </p:spPr>
        <p:txBody>
          <a:bodyPr rtlCol="0">
            <a:normAutofit/>
          </a:bodyPr>
          <a:lstStyle/>
          <a:p>
            <a:pPr marL="0" indent="0" defTabSz="913947" eaLnBrk="1" fontAlgn="auto" hangingPunct="1"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algn="just" defTabSz="913947" eaLnBrk="1" fontAlgn="auto" hangingPunct="1"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algn="just" defTabSz="913947" eaLnBrk="1" fontAlgn="auto" hangingPunct="1">
              <a:buFont typeface="Arial" panose="020B0604020202020204" pitchFamily="34" charset="0"/>
              <a:buNone/>
              <a:defRPr/>
            </a:pPr>
            <a:endParaRPr lang="ru-RU" sz="1000" dirty="0"/>
          </a:p>
          <a:p>
            <a:pPr marL="0" indent="0" algn="just" defTabSz="913947" eaLnBrk="1" fontAlgn="auto" hangingPunct="1">
              <a:buFont typeface="Arial" panose="020B0604020202020204" pitchFamily="34" charset="0"/>
              <a:buNone/>
              <a:defRPr/>
            </a:pPr>
            <a:endParaRPr lang="ru-RU" sz="1000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F9FE868-178E-0F4D-8A9A-79941EADC299}" type="datetime1">
              <a:rPr lang="ru-RU"/>
              <a:pPr>
                <a:defRPr/>
              </a:pPr>
              <a:t>25.02.2018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20850" y="2632075"/>
            <a:ext cx="1725613" cy="10604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5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Комплекс для формирования трафиков полета в зоне контроля ОрВД (пилотируемых)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20850" y="4192588"/>
            <a:ext cx="1725613" cy="11731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5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Станция приема заявок о планируемых трафиках полета БВС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510088" y="3705225"/>
            <a:ext cx="1811337" cy="15446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5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Комплекс для формирования общих трафиков полета в зоне контроля ОрВД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246938" y="5662613"/>
            <a:ext cx="1719262" cy="1092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5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Станция экстренного контроля и управления трафиком полета БВС в зоне контроля ОрВД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246938" y="2632075"/>
            <a:ext cx="1719262" cy="1073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5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Станция приема информации о трафиках полета БВС в зоне контроля ОрВД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246938" y="4192588"/>
            <a:ext cx="1719262" cy="117316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5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Станция передачи информации о трафике полета БВС в зоне контроля ОрВД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677988" y="5662613"/>
            <a:ext cx="1811337" cy="10922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5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Внешний пилот БВС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513263" y="5581650"/>
            <a:ext cx="1811337" cy="11731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5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Комплекс для мониторинга общих трафиков полета в зоне контроля ОрВД</a:t>
            </a:r>
          </a:p>
        </p:txBody>
      </p:sp>
      <p:sp>
        <p:nvSpPr>
          <p:cNvPr id="28685" name="Прямоугольник 6"/>
          <p:cNvSpPr>
            <a:spLocks noChangeArrowheads="1"/>
          </p:cNvSpPr>
          <p:nvPr/>
        </p:nvSpPr>
        <p:spPr bwMode="auto">
          <a:xfrm>
            <a:off x="2930525" y="1893888"/>
            <a:ext cx="8318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sz="2000"/>
          </a:p>
        </p:txBody>
      </p:sp>
      <p:sp>
        <p:nvSpPr>
          <p:cNvPr id="28686" name="Прямоугольник 9"/>
          <p:cNvSpPr>
            <a:spLocks noChangeArrowheads="1"/>
          </p:cNvSpPr>
          <p:nvPr/>
        </p:nvSpPr>
        <p:spPr bwMode="auto">
          <a:xfrm>
            <a:off x="4794250" y="1401763"/>
            <a:ext cx="84613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100"/>
          </a:p>
        </p:txBody>
      </p:sp>
      <p:sp>
        <p:nvSpPr>
          <p:cNvPr id="12" name="Прямоугольник 11"/>
          <p:cNvSpPr/>
          <p:nvPr/>
        </p:nvSpPr>
        <p:spPr>
          <a:xfrm>
            <a:off x="5414963" y="1401763"/>
            <a:ext cx="2066925" cy="168433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latin typeface="+mn-lt"/>
              <a:cs typeface="+mn-cs"/>
            </a:endParaRPr>
          </a:p>
        </p:txBody>
      </p:sp>
      <p:sp>
        <p:nvSpPr>
          <p:cNvPr id="28688" name="Прямоугольник 46"/>
          <p:cNvSpPr>
            <a:spLocks noChangeArrowheads="1"/>
          </p:cNvSpPr>
          <p:nvPr/>
        </p:nvSpPr>
        <p:spPr bwMode="auto">
          <a:xfrm>
            <a:off x="1090613" y="1838325"/>
            <a:ext cx="1293812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49" name="Прямоугольник 48"/>
          <p:cNvSpPr/>
          <p:nvPr/>
        </p:nvSpPr>
        <p:spPr>
          <a:xfrm>
            <a:off x="1460500" y="1401763"/>
            <a:ext cx="8593138" cy="841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4975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</a:rPr>
              <a:t>                                          ОрВД</a:t>
            </a:r>
          </a:p>
        </p:txBody>
      </p:sp>
      <p:cxnSp>
        <p:nvCxnSpPr>
          <p:cNvPr id="16" name="Прямая со стрелкой 15"/>
          <p:cNvCxnSpPr>
            <a:endCxn id="31" idx="1"/>
          </p:cNvCxnSpPr>
          <p:nvPr/>
        </p:nvCxnSpPr>
        <p:spPr>
          <a:xfrm>
            <a:off x="6321425" y="6208713"/>
            <a:ext cx="92551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endCxn id="36" idx="1"/>
          </p:cNvCxnSpPr>
          <p:nvPr/>
        </p:nvCxnSpPr>
        <p:spPr>
          <a:xfrm flipV="1">
            <a:off x="6321425" y="4778375"/>
            <a:ext cx="92551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stCxn id="35" idx="1"/>
          </p:cNvCxnSpPr>
          <p:nvPr/>
        </p:nvCxnSpPr>
        <p:spPr>
          <a:xfrm flipH="1">
            <a:off x="6324600" y="3168650"/>
            <a:ext cx="922338" cy="6651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>
            <a:stCxn id="31" idx="2"/>
          </p:cNvCxnSpPr>
          <p:nvPr/>
        </p:nvCxnSpPr>
        <p:spPr>
          <a:xfrm>
            <a:off x="8107363" y="6754813"/>
            <a:ext cx="0" cy="317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>
            <a:endCxn id="38" idx="2"/>
          </p:cNvCxnSpPr>
          <p:nvPr/>
        </p:nvCxnSpPr>
        <p:spPr>
          <a:xfrm flipV="1">
            <a:off x="2582863" y="6754813"/>
            <a:ext cx="0" cy="317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2582863" y="7072313"/>
            <a:ext cx="55245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>
            <a:stCxn id="31" idx="3"/>
          </p:cNvCxnSpPr>
          <p:nvPr/>
        </p:nvCxnSpPr>
        <p:spPr>
          <a:xfrm>
            <a:off x="8966200" y="6208713"/>
            <a:ext cx="6016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stCxn id="36" idx="3"/>
          </p:cNvCxnSpPr>
          <p:nvPr/>
        </p:nvCxnSpPr>
        <p:spPr>
          <a:xfrm>
            <a:off x="8966200" y="4778375"/>
            <a:ext cx="6016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8107363" y="7072313"/>
            <a:ext cx="1135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flipH="1" flipV="1">
            <a:off x="9218613" y="5130800"/>
            <a:ext cx="23812" cy="19415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8966200" y="5130800"/>
            <a:ext cx="2524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Прямоугольник 123"/>
          <p:cNvSpPr/>
          <p:nvPr/>
        </p:nvSpPr>
        <p:spPr>
          <a:xfrm>
            <a:off x="9567863" y="2632075"/>
            <a:ext cx="485775" cy="4122738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5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БВС</a:t>
            </a:r>
          </a:p>
        </p:txBody>
      </p:sp>
      <p:cxnSp>
        <p:nvCxnSpPr>
          <p:cNvPr id="128" name="Прямая со стрелкой 127"/>
          <p:cNvCxnSpPr>
            <a:endCxn id="35" idx="3"/>
          </p:cNvCxnSpPr>
          <p:nvPr/>
        </p:nvCxnSpPr>
        <p:spPr>
          <a:xfrm flipH="1">
            <a:off x="8966200" y="3162300"/>
            <a:ext cx="601663" cy="63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>
            <a:off x="1309688" y="2470150"/>
            <a:ext cx="0" cy="46021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>
            <a:off x="1309688" y="2470150"/>
            <a:ext cx="885825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>
            <a:off x="10167938" y="2470150"/>
            <a:ext cx="0" cy="46021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1309688" y="7072313"/>
            <a:ext cx="885825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Стрелка вниз 149"/>
          <p:cNvSpPr/>
          <p:nvPr/>
        </p:nvSpPr>
        <p:spPr>
          <a:xfrm>
            <a:off x="5414963" y="2243138"/>
            <a:ext cx="46037" cy="227012"/>
          </a:xfrm>
          <a:prstGeom prst="downArrow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 стрелкой 5"/>
          <p:cNvCxnSpPr>
            <a:stCxn id="30" idx="2"/>
            <a:endCxn id="39" idx="0"/>
          </p:cNvCxnSpPr>
          <p:nvPr/>
        </p:nvCxnSpPr>
        <p:spPr>
          <a:xfrm>
            <a:off x="5416550" y="5249863"/>
            <a:ext cx="3175" cy="331787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3"/>
          </p:cNvCxnSpPr>
          <p:nvPr/>
        </p:nvCxnSpPr>
        <p:spPr>
          <a:xfrm>
            <a:off x="3446463" y="3162300"/>
            <a:ext cx="1066800" cy="671513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9" idx="3"/>
          </p:cNvCxnSpPr>
          <p:nvPr/>
        </p:nvCxnSpPr>
        <p:spPr>
          <a:xfrm>
            <a:off x="3446463" y="4778375"/>
            <a:ext cx="1063625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9" idx="2"/>
            <a:endCxn id="38" idx="0"/>
          </p:cNvCxnSpPr>
          <p:nvPr/>
        </p:nvCxnSpPr>
        <p:spPr>
          <a:xfrm>
            <a:off x="2582863" y="5365750"/>
            <a:ext cx="0" cy="296863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4513263" y="2619375"/>
            <a:ext cx="1808162" cy="7096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5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Система космической связи и управления</a:t>
            </a: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3446463" y="4778375"/>
            <a:ext cx="1063625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30" idx="0"/>
            <a:endCxn id="45" idx="2"/>
          </p:cNvCxnSpPr>
          <p:nvPr/>
        </p:nvCxnSpPr>
        <p:spPr>
          <a:xfrm flipV="1">
            <a:off x="5416550" y="3328988"/>
            <a:ext cx="1588" cy="376237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2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50875" y="258763"/>
            <a:ext cx="7289800" cy="73025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800" b="1" cap="none" dirty="0" smtClean="0">
                <a:latin typeface="Calibri" pitchFamily="34" charset="0"/>
                <a:cs typeface="Calibri" pitchFamily="34" charset="0"/>
              </a:rPr>
              <a:t>СТРУКТУРНАЯ  СХЕМА БОРТОВОГО  КОМПЛЕКСА УПРАВЛЕНИЯ БАС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813" y="1274763"/>
            <a:ext cx="9410700" cy="5797550"/>
          </a:xfrm>
        </p:spPr>
        <p:txBody>
          <a:bodyPr rtlCol="0">
            <a:normAutofit/>
          </a:bodyPr>
          <a:lstStyle/>
          <a:p>
            <a:pPr marL="0" indent="0" defTabSz="913947" eaLnBrk="1" fontAlgn="auto" hangingPunct="1"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algn="just" defTabSz="913947" eaLnBrk="1" fontAlgn="auto" hangingPunct="1"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algn="just" defTabSz="913947" eaLnBrk="1" fontAlgn="auto" hangingPunct="1">
              <a:buFont typeface="Arial" panose="020B0604020202020204" pitchFamily="34" charset="0"/>
              <a:buNone/>
              <a:defRPr/>
            </a:pPr>
            <a:endParaRPr lang="ru-RU" sz="1000" dirty="0"/>
          </a:p>
          <a:p>
            <a:pPr marL="0" indent="0" algn="just" defTabSz="913947" eaLnBrk="1" fontAlgn="auto" hangingPunct="1">
              <a:buFont typeface="Arial" panose="020B0604020202020204" pitchFamily="34" charset="0"/>
              <a:buNone/>
              <a:defRPr/>
            </a:pPr>
            <a:endParaRPr lang="ru-RU" sz="1000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F9FE868-178E-0F4D-8A9A-79941EADC299}" type="datetime1">
              <a:rPr lang="ru-RU"/>
              <a:pPr>
                <a:defRPr/>
              </a:pPr>
              <a:t>25.02.2018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60500" y="2632075"/>
            <a:ext cx="2678113" cy="684213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5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Комплекс бортового навигационного оборудования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60500" y="4545013"/>
            <a:ext cx="2678113" cy="820737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5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Комплекс служебного бортового  оборудования (двигатель, системы  связи, питания, диагностики, компьютер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510088" y="3833813"/>
            <a:ext cx="1811337" cy="15319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5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Совмещенный бортовой комплекс для управления движением с формированием общих трафиков полета в зоне полета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246938" y="5922963"/>
            <a:ext cx="1719262" cy="7905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5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Внешний пилот БВС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246938" y="2632075"/>
            <a:ext cx="1719262" cy="915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5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Бортовая станция приема информации о трафиках полета других БВС в зоне полета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246938" y="3711575"/>
            <a:ext cx="1719262" cy="827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5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Бортовая станция передачи информации о трафике полета БВС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460500" y="5662613"/>
            <a:ext cx="2678113" cy="7239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5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Комплекс бортовой системы управления спецоборудованием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513263" y="5732463"/>
            <a:ext cx="1811337" cy="11715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5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Комплекс  оценки технического состояния БВС при нечеткой информации  с использованием нейронных систем</a:t>
            </a:r>
          </a:p>
        </p:txBody>
      </p:sp>
      <p:sp>
        <p:nvSpPr>
          <p:cNvPr id="30733" name="Прямоугольник 6"/>
          <p:cNvSpPr>
            <a:spLocks noChangeArrowheads="1"/>
          </p:cNvSpPr>
          <p:nvPr/>
        </p:nvSpPr>
        <p:spPr bwMode="auto">
          <a:xfrm>
            <a:off x="2930525" y="1893888"/>
            <a:ext cx="8318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sz="2000"/>
          </a:p>
        </p:txBody>
      </p:sp>
      <p:sp>
        <p:nvSpPr>
          <p:cNvPr id="30734" name="Прямоугольник 9"/>
          <p:cNvSpPr>
            <a:spLocks noChangeArrowheads="1"/>
          </p:cNvSpPr>
          <p:nvPr/>
        </p:nvSpPr>
        <p:spPr bwMode="auto">
          <a:xfrm>
            <a:off x="4794250" y="1401763"/>
            <a:ext cx="84613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100"/>
          </a:p>
        </p:txBody>
      </p:sp>
      <p:sp>
        <p:nvSpPr>
          <p:cNvPr id="12" name="Прямоугольник 11"/>
          <p:cNvSpPr/>
          <p:nvPr/>
        </p:nvSpPr>
        <p:spPr>
          <a:xfrm>
            <a:off x="5414963" y="1401763"/>
            <a:ext cx="2066925" cy="168433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latin typeface="+mn-lt"/>
              <a:cs typeface="+mn-cs"/>
            </a:endParaRPr>
          </a:p>
        </p:txBody>
      </p:sp>
      <p:sp>
        <p:nvSpPr>
          <p:cNvPr id="30736" name="Прямоугольник 46"/>
          <p:cNvSpPr>
            <a:spLocks noChangeArrowheads="1"/>
          </p:cNvSpPr>
          <p:nvPr/>
        </p:nvSpPr>
        <p:spPr bwMode="auto">
          <a:xfrm>
            <a:off x="1090613" y="1838325"/>
            <a:ext cx="1293812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49" name="Прямоугольник 48"/>
          <p:cNvSpPr/>
          <p:nvPr/>
        </p:nvSpPr>
        <p:spPr>
          <a:xfrm>
            <a:off x="1460500" y="1401763"/>
            <a:ext cx="8093075" cy="841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4975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</a:rPr>
              <a:t>                                            БВС</a:t>
            </a:r>
          </a:p>
        </p:txBody>
      </p:sp>
      <p:cxnSp>
        <p:nvCxnSpPr>
          <p:cNvPr id="16" name="Прямая со стрелкой 15"/>
          <p:cNvCxnSpPr>
            <a:stCxn id="39" idx="3"/>
            <a:endCxn id="31" idx="1"/>
          </p:cNvCxnSpPr>
          <p:nvPr/>
        </p:nvCxnSpPr>
        <p:spPr>
          <a:xfrm>
            <a:off x="6324600" y="6318250"/>
            <a:ext cx="92233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endCxn id="36" idx="1"/>
          </p:cNvCxnSpPr>
          <p:nvPr/>
        </p:nvCxnSpPr>
        <p:spPr>
          <a:xfrm>
            <a:off x="6324600" y="4125913"/>
            <a:ext cx="92233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H="1">
            <a:off x="6321425" y="3168650"/>
            <a:ext cx="925513" cy="6651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stCxn id="8" idx="3"/>
          </p:cNvCxnSpPr>
          <p:nvPr/>
        </p:nvCxnSpPr>
        <p:spPr>
          <a:xfrm>
            <a:off x="4138613" y="2974975"/>
            <a:ext cx="496887" cy="8588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stCxn id="36" idx="3"/>
          </p:cNvCxnSpPr>
          <p:nvPr/>
        </p:nvCxnSpPr>
        <p:spPr>
          <a:xfrm>
            <a:off x="8966200" y="4125913"/>
            <a:ext cx="4873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>
            <a:endCxn id="35" idx="3"/>
          </p:cNvCxnSpPr>
          <p:nvPr/>
        </p:nvCxnSpPr>
        <p:spPr>
          <a:xfrm flipH="1">
            <a:off x="8966200" y="3090863"/>
            <a:ext cx="3683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>
            <a:off x="1309688" y="2470150"/>
            <a:ext cx="0" cy="46021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>
            <a:off x="1309688" y="2470150"/>
            <a:ext cx="839311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>
            <a:off x="9702800" y="2470150"/>
            <a:ext cx="61913" cy="46164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1309688" y="7086600"/>
            <a:ext cx="851693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Стрелка вниз 149"/>
          <p:cNvSpPr/>
          <p:nvPr/>
        </p:nvSpPr>
        <p:spPr>
          <a:xfrm>
            <a:off x="5414963" y="2243138"/>
            <a:ext cx="46037" cy="227012"/>
          </a:xfrm>
          <a:prstGeom prst="downArrow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460500" y="3548063"/>
            <a:ext cx="2678113" cy="76517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5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Комплекс бортовой системы управления движением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7246938" y="4770438"/>
            <a:ext cx="1719262" cy="777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5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Станция связи и управления</a:t>
            </a:r>
          </a:p>
        </p:txBody>
      </p:sp>
      <p:cxnSp>
        <p:nvCxnSpPr>
          <p:cNvPr id="83" name="Прямая со стрелкой 82"/>
          <p:cNvCxnSpPr>
            <a:endCxn id="93" idx="1"/>
          </p:cNvCxnSpPr>
          <p:nvPr/>
        </p:nvCxnSpPr>
        <p:spPr>
          <a:xfrm>
            <a:off x="6321425" y="4867275"/>
            <a:ext cx="925513" cy="2921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93" idx="2"/>
            <a:endCxn id="31" idx="0"/>
          </p:cNvCxnSpPr>
          <p:nvPr/>
        </p:nvCxnSpPr>
        <p:spPr>
          <a:xfrm flipH="1">
            <a:off x="8107363" y="5548313"/>
            <a:ext cx="0" cy="37465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93" idx="3"/>
          </p:cNvCxnSpPr>
          <p:nvPr/>
        </p:nvCxnSpPr>
        <p:spPr>
          <a:xfrm>
            <a:off x="8966200" y="5159375"/>
            <a:ext cx="487363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0" idx="2"/>
            <a:endCxn id="39" idx="0"/>
          </p:cNvCxnSpPr>
          <p:nvPr/>
        </p:nvCxnSpPr>
        <p:spPr>
          <a:xfrm>
            <a:off x="5416550" y="5365750"/>
            <a:ext cx="3175" cy="366713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44" idx="3"/>
          </p:cNvCxnSpPr>
          <p:nvPr/>
        </p:nvCxnSpPr>
        <p:spPr>
          <a:xfrm>
            <a:off x="4138613" y="3930650"/>
            <a:ext cx="37465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9" idx="3"/>
          </p:cNvCxnSpPr>
          <p:nvPr/>
        </p:nvCxnSpPr>
        <p:spPr>
          <a:xfrm flipV="1">
            <a:off x="4138613" y="4545013"/>
            <a:ext cx="374650" cy="409575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8" idx="3"/>
          </p:cNvCxnSpPr>
          <p:nvPr/>
        </p:nvCxnSpPr>
        <p:spPr>
          <a:xfrm flipV="1">
            <a:off x="4138613" y="5159375"/>
            <a:ext cx="371475" cy="8651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4513263" y="2619375"/>
            <a:ext cx="1808162" cy="7096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5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Система космической связи и управления</a:t>
            </a:r>
          </a:p>
        </p:txBody>
      </p:sp>
      <p:cxnSp>
        <p:nvCxnSpPr>
          <p:cNvPr id="45" name="Прямая со стрелкой 44"/>
          <p:cNvCxnSpPr>
            <a:stCxn id="30" idx="0"/>
          </p:cNvCxnSpPr>
          <p:nvPr/>
        </p:nvCxnSpPr>
        <p:spPr>
          <a:xfrm flipH="1" flipV="1">
            <a:off x="5414963" y="3343275"/>
            <a:ext cx="1587" cy="49053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93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650875" y="258763"/>
            <a:ext cx="7289800" cy="73025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800" b="1" cap="none" dirty="0" smtClean="0">
                <a:latin typeface="Calibri" pitchFamily="34" charset="0"/>
                <a:cs typeface="Calibri" pitchFamily="34" charset="0"/>
              </a:rPr>
              <a:t>СТРУКТУРНАЯ СХЕМА ГЛОБАЛЬНОЙ КОМПЛЕКСНОЙ АВТОМАТИЗИРОВАННОЙ СИСТЕМЫ ДЛЯ ЭКСПЛУАТАЦИИ БАС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38" y="1274763"/>
            <a:ext cx="9410700" cy="5559425"/>
          </a:xfrm>
        </p:spPr>
        <p:txBody>
          <a:bodyPr rtlCol="0">
            <a:normAutofit/>
          </a:bodyPr>
          <a:lstStyle/>
          <a:p>
            <a:pPr marL="0" indent="0" defTabSz="913947" eaLnBrk="1" fontAlgn="auto" hangingPunct="1"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algn="just" defTabSz="913947" eaLnBrk="1" fontAlgn="auto" hangingPunct="1"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algn="just" defTabSz="913947" eaLnBrk="1" fontAlgn="auto" hangingPunct="1">
              <a:buFont typeface="Arial" panose="020B0604020202020204" pitchFamily="34" charset="0"/>
              <a:buNone/>
              <a:defRPr/>
            </a:pPr>
            <a:endParaRPr lang="ru-RU" sz="1000" dirty="0"/>
          </a:p>
          <a:p>
            <a:pPr marL="0" indent="0" algn="just" defTabSz="913947" eaLnBrk="1" fontAlgn="auto" hangingPunct="1">
              <a:buFont typeface="Arial" panose="020B0604020202020204" pitchFamily="34" charset="0"/>
              <a:buNone/>
              <a:defRPr/>
            </a:pPr>
            <a:endParaRPr lang="ru-RU" sz="1000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F9FE868-178E-0F4D-8A9A-79941EADC299}" type="datetime1">
              <a:rPr lang="ru-RU"/>
              <a:pPr>
                <a:defRPr/>
              </a:pPr>
              <a:t>25.02.2018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EB72D-C7C2-4369-B3BF-32D47AA49188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5513" y="2565400"/>
            <a:ext cx="1306512" cy="8905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5513" y="4179888"/>
            <a:ext cx="1306512" cy="9509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25513" y="3752850"/>
            <a:ext cx="130651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719388" y="3763963"/>
            <a:ext cx="116363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719388" y="1555750"/>
            <a:ext cx="1163637" cy="5699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25513" y="1401763"/>
            <a:ext cx="1306512" cy="9858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5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719388" y="2684463"/>
            <a:ext cx="1163637" cy="546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719388" y="4370388"/>
            <a:ext cx="1163637" cy="5572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794250" y="1401763"/>
            <a:ext cx="2841625" cy="9858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794250" y="2565400"/>
            <a:ext cx="2857500" cy="1057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794250" y="4179888"/>
            <a:ext cx="2841625" cy="1104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8218488" y="1401763"/>
            <a:ext cx="1835150" cy="54324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925513" y="5581650"/>
            <a:ext cx="2957512" cy="985838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4794250" y="3752850"/>
            <a:ext cx="2841625" cy="1111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8" name="Прямоугольник 5"/>
          <p:cNvSpPr>
            <a:spLocks noChangeArrowheads="1"/>
          </p:cNvSpPr>
          <p:nvPr/>
        </p:nvSpPr>
        <p:spPr bwMode="auto">
          <a:xfrm>
            <a:off x="938213" y="1685925"/>
            <a:ext cx="2944812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/>
              <a:t>ОрВД1</a:t>
            </a:r>
            <a:endParaRPr lang="en-US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/>
              <a:t>ОрВД2</a:t>
            </a:r>
            <a:endParaRPr lang="en-US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/>
              <a:t>ОрВД</a:t>
            </a:r>
            <a:r>
              <a:rPr lang="en-US" altLang="ru-RU" sz="2000"/>
              <a:t>n</a:t>
            </a: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/>
              <a:t>Алгоритмы, программы, обеспечивающие безопасный трафик полета БВС с интеграцией в общее воздушное пространство</a:t>
            </a:r>
          </a:p>
        </p:txBody>
      </p:sp>
      <p:sp>
        <p:nvSpPr>
          <p:cNvPr id="27669" name="Прямоугольник 6"/>
          <p:cNvSpPr>
            <a:spLocks noChangeArrowheads="1"/>
          </p:cNvSpPr>
          <p:nvPr/>
        </p:nvSpPr>
        <p:spPr bwMode="auto">
          <a:xfrm>
            <a:off x="2909888" y="1685925"/>
            <a:ext cx="830262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/>
              <a:t>ВП1</a:t>
            </a:r>
            <a:endParaRPr lang="en-US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/>
              <a:t>ВП2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/>
              <a:t>ВП</a:t>
            </a:r>
            <a:r>
              <a:rPr lang="en-US" altLang="ru-RU" sz="2000"/>
              <a:t>m</a:t>
            </a:r>
            <a:endParaRPr lang="ru-RU" altLang="ru-RU" sz="2000"/>
          </a:p>
        </p:txBody>
      </p:sp>
      <p:sp>
        <p:nvSpPr>
          <p:cNvPr id="27670" name="Прямоугольник 9"/>
          <p:cNvSpPr>
            <a:spLocks noChangeArrowheads="1"/>
          </p:cNvSpPr>
          <p:nvPr/>
        </p:nvSpPr>
        <p:spPr bwMode="auto">
          <a:xfrm>
            <a:off x="4794250" y="1401763"/>
            <a:ext cx="84613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968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/>
              <a:t>БВС1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1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1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100"/>
              <a:t>БВС2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1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1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1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1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100"/>
              <a:t>БВС</a:t>
            </a:r>
            <a:r>
              <a:rPr lang="en-US" altLang="ru-RU" sz="2100"/>
              <a:t>m</a:t>
            </a:r>
            <a:endParaRPr lang="ru-RU" altLang="ru-RU" sz="2100"/>
          </a:p>
        </p:txBody>
      </p:sp>
      <p:sp>
        <p:nvSpPr>
          <p:cNvPr id="12" name="Прямоугольник 11"/>
          <p:cNvSpPr/>
          <p:nvPr/>
        </p:nvSpPr>
        <p:spPr>
          <a:xfrm>
            <a:off x="5414963" y="1401763"/>
            <a:ext cx="2066925" cy="55626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(двигатель, системы управления, связи, питания, диагностики, компьютер,  специальное оборудование и др.)</a:t>
            </a: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(двигатель, системы управления, связи, питания, диагностики, компьютер,  специальное оборудование и др.)</a:t>
            </a: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  (двигатель, системы управления, связи, питания, диагностики, компьютер,  специальное оборудование и др.)</a:t>
            </a: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18488" y="1401763"/>
            <a:ext cx="1838325" cy="54467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Алгоритмы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ru-RU" sz="1200" dirty="0">
                <a:latin typeface="+mn-lt"/>
                <a:cs typeface="+mn-cs"/>
              </a:rPr>
              <a:t>и программы полета БВС  в «РОЕ».</a:t>
            </a:r>
            <a:endParaRPr lang="en-US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Алгоритмы и программы  диагностики технического состояния БВС для определения остаточного ресурса и предотказного состояния.</a:t>
            </a: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Программа обеспечения надежности</a:t>
            </a: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Программа технического обслуживания и ремонта БВС по техническому состоянию</a:t>
            </a: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Разработка правил регистрации БВС</a:t>
            </a: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Разработка программ обучения внешних пилотов  и  сотрудников </a:t>
            </a:r>
            <a:r>
              <a:rPr lang="ru-RU" sz="1200" dirty="0" err="1">
                <a:latin typeface="+mn-lt"/>
                <a:cs typeface="+mn-cs"/>
              </a:rPr>
              <a:t>ОрВД</a:t>
            </a:r>
            <a:r>
              <a:rPr lang="ru-RU" sz="1200" dirty="0">
                <a:latin typeface="+mn-lt"/>
                <a:cs typeface="+mn-cs"/>
              </a:rPr>
              <a:t>  правилами управления БВС </a:t>
            </a: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defTabSz="4975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Другие мероприятия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19625" y="1274763"/>
            <a:ext cx="0" cy="41767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802563" y="1274763"/>
            <a:ext cx="0" cy="41767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619625" y="1274763"/>
            <a:ext cx="318293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619625" y="5451475"/>
            <a:ext cx="318293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7802563" y="3271838"/>
            <a:ext cx="415925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95338" y="1274763"/>
            <a:ext cx="0" cy="40100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405063" y="1358900"/>
            <a:ext cx="0" cy="40084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795338" y="1274763"/>
            <a:ext cx="161607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95338" y="5284788"/>
            <a:ext cx="161607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613025" y="1401763"/>
            <a:ext cx="0" cy="37290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013200" y="1401763"/>
            <a:ext cx="0" cy="37290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2613025" y="1401763"/>
            <a:ext cx="140017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2613025" y="5130800"/>
            <a:ext cx="140017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22" idx="3"/>
          </p:cNvCxnSpPr>
          <p:nvPr/>
        </p:nvCxnSpPr>
        <p:spPr>
          <a:xfrm flipV="1">
            <a:off x="3883025" y="1839913"/>
            <a:ext cx="91122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3883025" y="2957513"/>
            <a:ext cx="91122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3883025" y="4649788"/>
            <a:ext cx="91122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2411413" y="3455988"/>
            <a:ext cx="2208212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1603375" y="5284788"/>
            <a:ext cx="0" cy="296862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3302000" y="5130800"/>
            <a:ext cx="0" cy="45085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6223000" y="3622675"/>
            <a:ext cx="0" cy="5603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6143625" y="2387600"/>
            <a:ext cx="11113" cy="177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H="1">
            <a:off x="8218488" y="6837363"/>
            <a:ext cx="1839912" cy="11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405063" y="2565400"/>
            <a:ext cx="314325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19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50874" y="258763"/>
            <a:ext cx="7153057" cy="73025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600" b="1" cap="none" dirty="0" smtClean="0">
                <a:latin typeface="Calibri" pitchFamily="34" charset="0"/>
                <a:cs typeface="Calibri" pitchFamily="34" charset="0"/>
              </a:rPr>
              <a:t>ПРИНЦИП УПРАВЛЕНИЯ </a:t>
            </a:r>
            <a:r>
              <a:rPr lang="en-US" altLang="ru-RU" sz="2600" b="1" cap="none" dirty="0" smtClean="0">
                <a:latin typeface="Calibri" pitchFamily="34" charset="0"/>
                <a:cs typeface="Calibri" pitchFamily="34" charset="0"/>
              </a:rPr>
              <a:t>(UTM-</a:t>
            </a:r>
            <a:r>
              <a:rPr lang="ru-RU" altLang="ru-RU" sz="2600" b="1" cap="none" dirty="0" smtClean="0">
                <a:latin typeface="Calibri" pitchFamily="34" charset="0"/>
                <a:cs typeface="Calibri" pitchFamily="34" charset="0"/>
              </a:rPr>
              <a:t>БАС)</a:t>
            </a:r>
            <a:r>
              <a:rPr lang="ru-RU" altLang="ru-RU" sz="2600" b="1" cap="none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altLang="ru-RU" sz="2600" b="1" cap="non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F9FE868-178E-0F4D-8A9A-79941EADC299}" type="datetime1">
              <a:rPr lang="ru-RU"/>
              <a:pPr>
                <a:defRPr/>
              </a:pPr>
              <a:t>25.02.2018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60874-820B-4768-BCBB-2D012B2F8F87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989013"/>
            <a:ext cx="9077325" cy="60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350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50875" y="583323"/>
            <a:ext cx="7289800" cy="409905"/>
          </a:xfrm>
        </p:spPr>
        <p:txBody>
          <a:bodyPr>
            <a:noAutofit/>
          </a:bodyPr>
          <a:lstStyle/>
          <a:p>
            <a:r>
              <a:rPr lang="ru-RU" altLang="ru-RU" sz="3200" b="1" cap="none" dirty="0" smtClean="0">
                <a:latin typeface="Calibri" pitchFamily="34" charset="0"/>
                <a:cs typeface="Calibri" pitchFamily="34" charset="0"/>
              </a:rPr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163" y="1274763"/>
            <a:ext cx="10074275" cy="5559425"/>
          </a:xfrm>
          <a:solidFill>
            <a:schemeClr val="bg2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lnSpc>
                <a:spcPct val="60000"/>
              </a:lnSpc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endParaRPr lang="ru-RU" altLang="ru-RU" sz="1800" dirty="0" smtClean="0">
              <a:solidFill>
                <a:srgbClr val="376092"/>
              </a:solidFill>
              <a:cs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1213"/>
              </a:spcAft>
              <a:buNone/>
            </a:pPr>
            <a:r>
              <a:rPr lang="ru-RU" altLang="ru-RU" b="1" dirty="0">
                <a:solidFill>
                  <a:srgbClr val="FF0000"/>
                </a:solidFill>
                <a:cs typeface="Calibri" pitchFamily="34" charset="0"/>
              </a:rPr>
              <a:t>ВЫВОДЫ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1213"/>
              </a:spcAft>
              <a:buNone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1.Разработанные концептуальные положения Концепции безопасной интеграции беспилотных   авиационных  систем в единое воздушное пространство позволят реализовать Концепцию, удовлетворяющую требованиям проекта технического задания ФГУП «</a:t>
            </a:r>
            <a:r>
              <a:rPr lang="ru-RU" altLang="ru-RU" b="1" dirty="0" err="1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Госкорпорация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 по ОрВД» 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,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включающую два этапа: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1213"/>
              </a:spcAft>
              <a:buNone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-  разработка концепции безопасной интеграции беспилотных   авиационных  систем в единое воздушное пространство;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1213"/>
              </a:spcAft>
              <a:buNone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- разработка технического задания на Комплексный проект безопасной интеграции беспилотных   авиационных  систем в единое воздушное пространство (срок исполнения 6 месяцев).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1213"/>
              </a:spcAft>
              <a:buNone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2.Разработку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Комплексного проекта провести в несколько этапов: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1213"/>
              </a:spcAft>
              <a:buNone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- реализация проекта безопасных демонстрационных испытаний БАС в едином воздушном пространстве (срок исполнения 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3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года);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1213"/>
              </a:spcAft>
              <a:buNone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- реализация концепции Комплексного проекта безопасной интеграции БАС в единое воздушное пространство в регионе (срок исполнения 3 года);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1213"/>
              </a:spcAft>
              <a:buNone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- тиражирование Комплексного проекта безопасной интеграции БАС в единое воздушное пространство в регионы России (начиная с 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2024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года);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1213"/>
              </a:spcAft>
              <a:buNone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- тиражирование Комплексного проекта безопасной интеграции БАС в единое воздушное пространство в зарубежные страны (начиная с 2025 года).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1213"/>
              </a:spcAft>
              <a:buNone/>
            </a:pPr>
            <a:endParaRPr lang="ru-RU" altLang="ru-RU" b="1" dirty="0" smtClean="0">
              <a:cs typeface="Calibri" pitchFamily="34" charset="0"/>
            </a:endParaRPr>
          </a:p>
          <a:p>
            <a:pPr marL="0" indent="0" eaLnBrk="1" hangingPunct="1">
              <a:lnSpc>
                <a:spcPct val="60000"/>
              </a:lnSpc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endParaRPr lang="ru-RU" altLang="ru-RU" sz="2000" b="1" dirty="0" smtClean="0">
              <a:cs typeface="Calibri" pitchFamily="34" charset="0"/>
            </a:endParaRPr>
          </a:p>
          <a:p>
            <a:pPr marL="0" indent="0" algn="ctr" eaLnBrk="1" hangingPunct="1">
              <a:lnSpc>
                <a:spcPct val="60000"/>
              </a:lnSpc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endParaRPr lang="ru-RU" altLang="ru-RU" sz="2000" b="1" dirty="0" smtClean="0">
              <a:cs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F9FE868-178E-0F4D-8A9A-79941EADC299}" type="datetime1">
              <a:rPr lang="ru-RU"/>
              <a:pPr>
                <a:defRPr/>
              </a:pPr>
              <a:t>25.02.2018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D99DF-90E7-4D24-81FD-F44BBD7FC2AF}" type="slidenum">
              <a:rPr lang="ru-RU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19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" y="258763"/>
            <a:ext cx="44450" cy="7302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38" y="1274763"/>
            <a:ext cx="9410700" cy="555942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endParaRPr lang="ru-RU" altLang="ru-RU" sz="5400" b="1" dirty="0" smtClean="0">
              <a:solidFill>
                <a:srgbClr val="1F497D"/>
              </a:solidFill>
              <a:cs typeface="Calibri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r>
              <a:rPr lang="ru-RU" altLang="ru-RU" sz="5400" b="1" dirty="0" smtClean="0">
                <a:solidFill>
                  <a:srgbClr val="E0231F"/>
                </a:solidFill>
                <a:cs typeface="Calibri" pitchFamily="34" charset="0"/>
              </a:rPr>
              <a:t>СПАСИБО ЗА ВНИМАНИЕ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cs typeface="Calibri" pitchFamily="34" charset="0"/>
              </a:rPr>
              <a:t> ИЛЬИН АЛЕКСАНДР ИВАНОВИЧ,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cs typeface="Calibri" pitchFamily="34" charset="0"/>
              </a:rPr>
              <a:t> ГЕНЕРАЛЬНЫЙ ДИРЕКТОР ООО «КОСМОТЕХТРАНС»,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cs typeface="Calibri" pitchFamily="34" charset="0"/>
              </a:rPr>
              <a:t>РУКОВОДИТЕЛЬ  </a:t>
            </a:r>
            <a:r>
              <a:rPr lang="ru-RU" altLang="ru-RU" sz="2400" b="1" dirty="0" smtClean="0">
                <a:solidFill>
                  <a:srgbClr val="0070C0"/>
                </a:solidFill>
                <a:cs typeface="Calibri" pitchFamily="34" charset="0"/>
              </a:rPr>
              <a:t>ОТДЕЛЕНИЯ </a:t>
            </a:r>
            <a:r>
              <a:rPr lang="ru-RU" altLang="ru-RU" sz="2400" b="1" dirty="0" smtClean="0">
                <a:solidFill>
                  <a:srgbClr val="0070C0"/>
                </a:solidFill>
                <a:cs typeface="Calibri" pitchFamily="34" charset="0"/>
              </a:rPr>
              <a:t> БАС  </a:t>
            </a:r>
            <a:r>
              <a:rPr lang="ru-RU" altLang="ru-RU" sz="2400" b="1" dirty="0" smtClean="0">
                <a:solidFill>
                  <a:srgbClr val="0070C0"/>
                </a:solidFill>
                <a:cs typeface="Calibri" pitchFamily="34" charset="0"/>
              </a:rPr>
              <a:t>АКАДЕМИИ </a:t>
            </a:r>
            <a:r>
              <a:rPr lang="ru-RU" altLang="ru-RU" sz="2400" b="1" dirty="0" smtClean="0">
                <a:solidFill>
                  <a:srgbClr val="0070C0"/>
                </a:solidFill>
                <a:cs typeface="Calibri" pitchFamily="34" charset="0"/>
              </a:rPr>
              <a:t> НАУК  АВИАЦИИ  И </a:t>
            </a:r>
            <a:r>
              <a:rPr lang="ru-RU" altLang="ru-RU" sz="2400" b="1" dirty="0" smtClean="0">
                <a:solidFill>
                  <a:srgbClr val="0070C0"/>
                </a:solidFill>
                <a:cs typeface="Calibri" pitchFamily="34" charset="0"/>
              </a:rPr>
              <a:t>ВОЗДУХОПЛАВАНИЯ</a:t>
            </a:r>
            <a:br>
              <a:rPr lang="ru-RU" altLang="ru-RU" sz="2400" b="1" dirty="0" smtClean="0">
                <a:solidFill>
                  <a:srgbClr val="0070C0"/>
                </a:solidFill>
                <a:cs typeface="Calibri" pitchFamily="34" charset="0"/>
              </a:rPr>
            </a:br>
            <a:endParaRPr lang="ru-RU" altLang="ru-RU" b="1" dirty="0" smtClean="0">
              <a:solidFill>
                <a:srgbClr val="0070C0"/>
              </a:solidFill>
              <a:cs typeface="Calibri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r>
              <a:rPr lang="en-US" altLang="ru-RU" sz="2800" b="1" dirty="0" smtClean="0">
                <a:solidFill>
                  <a:srgbClr val="0070C0"/>
                </a:solidFill>
                <a:cs typeface="Calibri" pitchFamily="34" charset="0"/>
              </a:rPr>
              <a:t>ilin.al@mail.ru</a:t>
            </a:r>
            <a:endParaRPr lang="ru-RU" altLang="ru-RU" sz="2800" b="1" dirty="0" smtClean="0">
              <a:solidFill>
                <a:srgbClr val="0070C0"/>
              </a:solidFill>
              <a:cs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F9FE868-178E-0F4D-8A9A-79941EADC299}" type="datetime1">
              <a:rPr lang="ru-RU">
                <a:solidFill>
                  <a:srgbClr val="0C0C0C">
                    <a:tint val="75000"/>
                  </a:srgbClr>
                </a:solidFill>
              </a:rPr>
              <a:pPr>
                <a:defRPr/>
              </a:pPr>
              <a:t>25.02.2018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2C8AD-EF67-4949-94A5-C05EE4DA1008}" type="slidenum">
              <a:rPr lang="ru-RU">
                <a:solidFill>
                  <a:srgbClr val="0C0C0C">
                    <a:tint val="75000"/>
                  </a:srgbClr>
                </a:solidFill>
              </a:rPr>
              <a:pPr>
                <a:defRPr/>
              </a:pPr>
              <a:t>21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3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50875" y="583324"/>
            <a:ext cx="7289800" cy="425670"/>
          </a:xfrm>
        </p:spPr>
        <p:txBody>
          <a:bodyPr>
            <a:noAutofit/>
          </a:bodyPr>
          <a:lstStyle/>
          <a:p>
            <a:r>
              <a:rPr lang="ru-RU" altLang="ru-RU" sz="2400" b="1" cap="none" dirty="0" smtClean="0">
                <a:latin typeface="Calibri" pitchFamily="34" charset="0"/>
                <a:cs typeface="Calibri" pitchFamily="34" charset="0"/>
              </a:rPr>
              <a:t>КОНЦЕПЦИЯ </a:t>
            </a:r>
            <a:r>
              <a:rPr lang="en-US" altLang="ru-RU" sz="2400" b="1" cap="none" dirty="0" smtClean="0">
                <a:latin typeface="Calibri" pitchFamily="34" charset="0"/>
                <a:cs typeface="Calibri" pitchFamily="34" charset="0"/>
              </a:rPr>
              <a:t>FAA</a:t>
            </a:r>
            <a:endParaRPr lang="ru-RU" altLang="ru-RU" sz="3200" b="1" cap="non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163" y="1274763"/>
            <a:ext cx="10074275" cy="555942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60000"/>
              </a:lnSpc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endParaRPr lang="ru-RU" altLang="ru-RU" sz="1800" dirty="0" smtClean="0">
              <a:solidFill>
                <a:srgbClr val="376092"/>
              </a:solidFill>
              <a:cs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1213"/>
              </a:spcAft>
              <a:buNone/>
            </a:pPr>
            <a:endParaRPr lang="ru-RU" altLang="ru-RU" b="1" dirty="0" smtClean="0">
              <a:cs typeface="Calibri" pitchFamily="34" charset="0"/>
            </a:endParaRPr>
          </a:p>
          <a:p>
            <a:pPr marL="0" indent="0" eaLnBrk="1" hangingPunct="1">
              <a:lnSpc>
                <a:spcPct val="60000"/>
              </a:lnSpc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endParaRPr lang="ru-RU" altLang="ru-RU" sz="2000" b="1" dirty="0" smtClean="0">
              <a:cs typeface="Calibri" pitchFamily="34" charset="0"/>
            </a:endParaRPr>
          </a:p>
          <a:p>
            <a:pPr marL="0" indent="0" algn="ctr" eaLnBrk="1" hangingPunct="1">
              <a:lnSpc>
                <a:spcPct val="60000"/>
              </a:lnSpc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endParaRPr lang="ru-RU" altLang="ru-RU" sz="2000" b="1" dirty="0" smtClean="0">
              <a:cs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F9FE868-178E-0F4D-8A9A-79941EADC299}" type="datetime1">
              <a:rPr lang="ru-RU"/>
              <a:pPr>
                <a:defRPr/>
              </a:pPr>
              <a:t>25.02.2018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D99DF-90E7-4D24-81FD-F44BBD7FC2AF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4" y="1274763"/>
            <a:ext cx="9917004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6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50875" y="583323"/>
            <a:ext cx="7289800" cy="472967"/>
          </a:xfrm>
        </p:spPr>
        <p:txBody>
          <a:bodyPr>
            <a:noAutofit/>
          </a:bodyPr>
          <a:lstStyle/>
          <a:p>
            <a:r>
              <a:rPr lang="ru-RU" altLang="ru-RU" sz="2400" b="1" cap="none" dirty="0" smtClean="0">
                <a:latin typeface="Calibri" pitchFamily="34" charset="0"/>
                <a:cs typeface="Calibri" pitchFamily="34" charset="0"/>
              </a:rPr>
              <a:t>КОНЦЕПЦИЯ </a:t>
            </a:r>
            <a:r>
              <a:rPr lang="en-US" altLang="ru-RU" sz="2400" b="1" cap="none" dirty="0" smtClean="0">
                <a:latin typeface="Calibri" pitchFamily="34" charset="0"/>
                <a:cs typeface="Calibri" pitchFamily="34" charset="0"/>
              </a:rPr>
              <a:t>SESAR</a:t>
            </a:r>
            <a:endParaRPr lang="ru-RU" altLang="ru-RU" sz="3200" b="1" cap="non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163" y="1274763"/>
            <a:ext cx="10074275" cy="555942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60000"/>
              </a:lnSpc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endParaRPr lang="ru-RU" altLang="ru-RU" sz="1800" dirty="0" smtClean="0">
              <a:solidFill>
                <a:srgbClr val="376092"/>
              </a:solidFill>
              <a:cs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1213"/>
              </a:spcAft>
              <a:buNone/>
            </a:pPr>
            <a:endParaRPr lang="ru-RU" altLang="ru-RU" b="1" dirty="0" smtClean="0">
              <a:cs typeface="Calibri" pitchFamily="34" charset="0"/>
            </a:endParaRPr>
          </a:p>
          <a:p>
            <a:pPr marL="0" indent="0" eaLnBrk="1" hangingPunct="1">
              <a:lnSpc>
                <a:spcPct val="60000"/>
              </a:lnSpc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endParaRPr lang="ru-RU" altLang="ru-RU" sz="2000" b="1" dirty="0" smtClean="0">
              <a:cs typeface="Calibri" pitchFamily="34" charset="0"/>
            </a:endParaRPr>
          </a:p>
          <a:p>
            <a:pPr marL="0" indent="0" algn="ctr" eaLnBrk="1" hangingPunct="1">
              <a:lnSpc>
                <a:spcPct val="60000"/>
              </a:lnSpc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endParaRPr lang="ru-RU" altLang="ru-RU" sz="2000" b="1" dirty="0" smtClean="0">
              <a:cs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F9FE868-178E-0F4D-8A9A-79941EADC299}" type="datetime1">
              <a:rPr lang="ru-RU"/>
              <a:pPr>
                <a:defRPr/>
              </a:pPr>
              <a:t>25.02.2018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D99DF-90E7-4D24-81FD-F44BBD7FC2AF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387366"/>
            <a:ext cx="10074275" cy="568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3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50875" y="583324"/>
            <a:ext cx="7289800" cy="425670"/>
          </a:xfrm>
        </p:spPr>
        <p:txBody>
          <a:bodyPr>
            <a:noAutofit/>
          </a:bodyPr>
          <a:lstStyle/>
          <a:p>
            <a:r>
              <a:rPr lang="ru-RU" altLang="ru-RU" b="1" cap="none" dirty="0" smtClean="0">
                <a:latin typeface="Calibri" pitchFamily="34" charset="0"/>
                <a:cs typeface="Calibri" pitchFamily="34" charset="0"/>
              </a:rPr>
              <a:t>АРХИТЕКТУРА</a:t>
            </a:r>
            <a:r>
              <a:rPr lang="en-US" altLang="ru-RU" b="1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b="1" cap="none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en-US" altLang="ru-RU" b="1" cap="none" dirty="0" smtClean="0">
                <a:latin typeface="Calibri" pitchFamily="34" charset="0"/>
                <a:cs typeface="Calibri" pitchFamily="34" charset="0"/>
              </a:rPr>
              <a:t>UTM –</a:t>
            </a:r>
            <a:r>
              <a:rPr lang="ru-RU" altLang="ru-RU" b="1" cap="none" dirty="0" smtClean="0">
                <a:latin typeface="Calibri" pitchFamily="34" charset="0"/>
                <a:cs typeface="Calibri" pitchFamily="34" charset="0"/>
              </a:rPr>
              <a:t> БАС» (АО «АЗИМУТ»)</a:t>
            </a:r>
            <a:r>
              <a:rPr lang="ru-RU" altLang="ru-RU" sz="2400" b="1" cap="none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altLang="ru-RU" sz="3200" b="1" cap="non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163" y="1274763"/>
            <a:ext cx="10074275" cy="555942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60000"/>
              </a:lnSpc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endParaRPr lang="ru-RU" altLang="ru-RU" sz="1800" dirty="0" smtClean="0">
              <a:solidFill>
                <a:srgbClr val="376092"/>
              </a:solidFill>
              <a:cs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1213"/>
              </a:spcAft>
              <a:buNone/>
            </a:pPr>
            <a:endParaRPr lang="ru-RU" altLang="ru-RU" b="1" dirty="0" smtClean="0">
              <a:cs typeface="Calibri" pitchFamily="34" charset="0"/>
            </a:endParaRPr>
          </a:p>
          <a:p>
            <a:pPr marL="0" indent="0" eaLnBrk="1" hangingPunct="1">
              <a:lnSpc>
                <a:spcPct val="60000"/>
              </a:lnSpc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endParaRPr lang="ru-RU" altLang="ru-RU" sz="2000" b="1" dirty="0" smtClean="0">
              <a:cs typeface="Calibri" pitchFamily="34" charset="0"/>
            </a:endParaRPr>
          </a:p>
          <a:p>
            <a:pPr marL="0" indent="0" algn="ctr" eaLnBrk="1" hangingPunct="1">
              <a:lnSpc>
                <a:spcPct val="60000"/>
              </a:lnSpc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endParaRPr lang="ru-RU" altLang="ru-RU" sz="2000" b="1" dirty="0" smtClean="0">
              <a:cs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F9FE868-178E-0F4D-8A9A-79941EADC299}" type="datetime1">
              <a:rPr lang="ru-RU"/>
              <a:pPr>
                <a:defRPr/>
              </a:pPr>
              <a:t>25.02.2018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D99DF-90E7-4D24-81FD-F44BBD7FC2AF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" y="1274762"/>
            <a:ext cx="9963423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0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50874" y="258763"/>
            <a:ext cx="7153057" cy="73025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600" b="1" cap="none" dirty="0" smtClean="0">
                <a:latin typeface="Calibri" pitchFamily="34" charset="0"/>
                <a:cs typeface="Calibri" pitchFamily="34" charset="0"/>
              </a:rPr>
              <a:t>ПРИНЦИП БЕЗОПАСНОЙ ИНТЕГРАЦИИ БАС</a:t>
            </a:r>
            <a:endParaRPr lang="ru-RU" altLang="ru-RU" sz="2600" b="1" cap="non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F9FE868-178E-0F4D-8A9A-79941EADC299}" type="datetime1">
              <a:rPr lang="ru-RU"/>
              <a:pPr>
                <a:defRPr/>
              </a:pPr>
              <a:t>25.02.2018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60874-820B-4768-BCBB-2D012B2F8F87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89013"/>
            <a:ext cx="9513888" cy="60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80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258763"/>
            <a:ext cx="7289800" cy="730250"/>
          </a:xfrm>
        </p:spPr>
        <p:txBody>
          <a:bodyPr>
            <a:noAutofit/>
          </a:bodyPr>
          <a:lstStyle/>
          <a:p>
            <a:r>
              <a:rPr lang="ru-RU" altLang="ru-RU" sz="2400" b="1" cap="none" dirty="0" smtClean="0">
                <a:latin typeface="Calibri" pitchFamily="34" charset="0"/>
                <a:cs typeface="Calibri" pitchFamily="34" charset="0"/>
              </a:rPr>
              <a:t>МАКЕТ УНИФИЦИРОВАННОЙ АВИАЦИОННОЙ </a:t>
            </a:r>
            <a:r>
              <a:rPr lang="ru-RU" altLang="ru-RU" sz="2400" b="1" cap="none" dirty="0" smtClean="0">
                <a:latin typeface="Calibri" pitchFamily="34" charset="0"/>
                <a:cs typeface="Calibri" pitchFamily="34" charset="0"/>
              </a:rPr>
              <a:t>ЛАБОРАТОРИИ</a:t>
            </a:r>
            <a:endParaRPr lang="ru-RU" altLang="ru-RU" sz="2400" b="1" cap="non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6DDFD09-D6E2-4EA4-951C-12A1FD8CEAF1}" type="datetime1">
              <a:rPr lang="ru-RU" smtClean="0"/>
              <a:pPr>
                <a:defRPr/>
              </a:pPr>
              <a:t>25.02.2018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23251-48CD-44BA-8513-CF77E99F397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28677" name="Объект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4638" y="1308100"/>
            <a:ext cx="8104187" cy="5438775"/>
          </a:xfrm>
        </p:spPr>
      </p:pic>
    </p:spTree>
    <p:extLst>
      <p:ext uri="{BB962C8B-B14F-4D97-AF65-F5344CB8AC3E}">
        <p14:creationId xmlns:p14="http://schemas.microsoft.com/office/powerpoint/2010/main" val="2822863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50874" y="258763"/>
            <a:ext cx="7153057" cy="73025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600" b="1" cap="none" dirty="0" smtClean="0">
                <a:latin typeface="Calibri" pitchFamily="34" charset="0"/>
                <a:cs typeface="Calibri" pitchFamily="34" charset="0"/>
              </a:rPr>
              <a:t>ПРОСТРАНСТВЕННАЯ ПЛОТНОСТЬ ПОЛЕТОВ БВС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38" y="1531938"/>
            <a:ext cx="9410700" cy="5302250"/>
          </a:xfr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r>
              <a:rPr lang="ru-RU" altLang="ru-RU" sz="1000" dirty="0" smtClean="0">
                <a:cs typeface="Calibri" pitchFamily="34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r>
              <a:rPr lang="ru-RU" altLang="ru-RU" sz="2200" b="1" dirty="0" smtClean="0">
                <a:solidFill>
                  <a:srgbClr val="FF0000"/>
                </a:solidFill>
                <a:cs typeface="Calibri" pitchFamily="34" charset="0"/>
              </a:rPr>
              <a:t>ПРОСТРАНСТВЕННАЯ</a:t>
            </a:r>
            <a:r>
              <a:rPr lang="ru-RU" altLang="ru-RU" b="1" dirty="0" smtClean="0">
                <a:solidFill>
                  <a:srgbClr val="FF0000"/>
                </a:solidFill>
                <a:cs typeface="Calibri" pitchFamily="34" charset="0"/>
              </a:rPr>
              <a:t>                         </a:t>
            </a:r>
            <a:r>
              <a:rPr lang="ru-RU" altLang="ru-RU" b="1" dirty="0" smtClean="0">
                <a:cs typeface="Calibri" pitchFamily="34" charset="0"/>
              </a:rPr>
              <a:t>   </a:t>
            </a:r>
            <a:r>
              <a:rPr lang="ru-RU" altLang="ru-RU" b="1" dirty="0" smtClean="0">
                <a:solidFill>
                  <a:srgbClr val="0070C0"/>
                </a:solidFill>
                <a:cs typeface="Calibri" pitchFamily="34" charset="0"/>
              </a:rPr>
              <a:t>ВЫСОКАЯ  </a:t>
            </a:r>
            <a:r>
              <a:rPr lang="ru-RU" altLang="ru-RU" b="1" dirty="0">
                <a:solidFill>
                  <a:srgbClr val="0070C0"/>
                </a:solidFill>
                <a:cs typeface="Calibri" pitchFamily="34" charset="0"/>
              </a:rPr>
              <a:t> </a:t>
            </a:r>
            <a:r>
              <a:rPr lang="ru-RU" altLang="ru-RU" b="1" dirty="0" smtClean="0">
                <a:solidFill>
                  <a:srgbClr val="0070C0"/>
                </a:solidFill>
                <a:cs typeface="Calibri" pitchFamily="34" charset="0"/>
              </a:rPr>
              <a:t>             СРЕДНЯЯ </a:t>
            </a:r>
            <a:r>
              <a:rPr lang="ru-RU" altLang="ru-RU" b="1" dirty="0">
                <a:solidFill>
                  <a:srgbClr val="0070C0"/>
                </a:solidFill>
                <a:cs typeface="Calibri" pitchFamily="34" charset="0"/>
              </a:rPr>
              <a:t> </a:t>
            </a:r>
            <a:r>
              <a:rPr lang="ru-RU" altLang="ru-RU" b="1" dirty="0" smtClean="0">
                <a:solidFill>
                  <a:srgbClr val="0070C0"/>
                </a:solidFill>
                <a:cs typeface="Calibri" pitchFamily="34" charset="0"/>
              </a:rPr>
              <a:t>                НИЗКАЯ </a:t>
            </a:r>
          </a:p>
          <a:p>
            <a:pPr marL="0" indent="0">
              <a:spcBef>
                <a:spcPct val="0"/>
              </a:spcBef>
              <a:spcAft>
                <a:spcPts val="1213"/>
              </a:spcAft>
              <a:buNone/>
            </a:pPr>
            <a:r>
              <a:rPr lang="ru-RU" altLang="ru-RU" sz="2200" b="1" dirty="0">
                <a:solidFill>
                  <a:srgbClr val="FF0000"/>
                </a:solidFill>
                <a:cs typeface="Calibri" pitchFamily="34" charset="0"/>
              </a:rPr>
              <a:t>ПЛОТНОСТЬ</a:t>
            </a:r>
            <a:r>
              <a:rPr lang="ru-RU" altLang="ru-RU" b="1" dirty="0">
                <a:solidFill>
                  <a:srgbClr val="0070C0"/>
                </a:solidFill>
                <a:cs typeface="Calibri" pitchFamily="34" charset="0"/>
              </a:rPr>
              <a:t>    </a:t>
            </a:r>
            <a:r>
              <a:rPr lang="ru-RU" altLang="ru-RU" b="1" dirty="0" smtClean="0">
                <a:solidFill>
                  <a:srgbClr val="0070C0"/>
                </a:solidFill>
                <a:cs typeface="Calibri" pitchFamily="34" charset="0"/>
              </a:rPr>
              <a:t>                                    (10</a:t>
            </a:r>
            <a:r>
              <a:rPr lang="ru-RU" altLang="ru-RU" b="1" dirty="0">
                <a:solidFill>
                  <a:srgbClr val="0070C0"/>
                </a:solidFill>
                <a:cs typeface="Calibri" pitchFamily="34" charset="0"/>
              </a:rPr>
              <a:t>% площади РФ) </a:t>
            </a:r>
            <a:r>
              <a:rPr lang="ru-RU" altLang="ru-RU" b="1" dirty="0" smtClean="0">
                <a:solidFill>
                  <a:srgbClr val="0070C0"/>
                </a:solidFill>
                <a:cs typeface="Calibri" pitchFamily="34" charset="0"/>
              </a:rPr>
              <a:t> (30</a:t>
            </a:r>
            <a:r>
              <a:rPr lang="ru-RU" altLang="ru-RU" b="1" dirty="0">
                <a:solidFill>
                  <a:srgbClr val="0070C0"/>
                </a:solidFill>
                <a:cs typeface="Calibri" pitchFamily="34" charset="0"/>
              </a:rPr>
              <a:t>% площади РФ) </a:t>
            </a:r>
            <a:r>
              <a:rPr lang="ru-RU" altLang="ru-RU" b="1" dirty="0" smtClean="0">
                <a:solidFill>
                  <a:srgbClr val="0070C0"/>
                </a:solidFill>
                <a:cs typeface="Calibri" pitchFamily="34" charset="0"/>
              </a:rPr>
              <a:t> (50</a:t>
            </a:r>
            <a:r>
              <a:rPr lang="ru-RU" altLang="ru-RU" b="1" dirty="0">
                <a:solidFill>
                  <a:srgbClr val="0070C0"/>
                </a:solidFill>
                <a:cs typeface="Calibri" pitchFamily="34" charset="0"/>
              </a:rPr>
              <a:t>% площади РФ) </a:t>
            </a:r>
          </a:p>
          <a:p>
            <a:pPr marL="0" indent="0" eaLnBrk="1" hangingPunct="1"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r>
              <a:rPr lang="ru-RU" altLang="ru-RU" sz="2200" b="1" dirty="0" smtClean="0">
                <a:solidFill>
                  <a:srgbClr val="FF0000"/>
                </a:solidFill>
                <a:cs typeface="Calibri" pitchFamily="34" charset="0"/>
              </a:rPr>
              <a:t>ПОЛЕТОВ БВС</a:t>
            </a:r>
          </a:p>
          <a:p>
            <a:pPr marL="0" indent="0" eaLnBrk="1" hangingPunct="1"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endParaRPr lang="ru-RU" altLang="ru-RU" sz="1200" b="1" dirty="0" smtClean="0">
              <a:cs typeface="Calibri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r>
              <a:rPr lang="ru-RU" altLang="ru-RU" b="1" dirty="0" smtClean="0">
                <a:solidFill>
                  <a:srgbClr val="FF0000"/>
                </a:solidFill>
                <a:cs typeface="Calibri" pitchFamily="34" charset="0"/>
              </a:rPr>
              <a:t>ПРОСТРАНСТВЕННАЯ </a:t>
            </a:r>
          </a:p>
          <a:p>
            <a:pPr marL="0" indent="0" eaLnBrk="1" hangingPunct="1"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r>
              <a:rPr lang="ru-RU" altLang="ru-RU" b="1" dirty="0" smtClean="0">
                <a:solidFill>
                  <a:srgbClr val="FF0000"/>
                </a:solidFill>
                <a:cs typeface="Calibri" pitchFamily="34" charset="0"/>
              </a:rPr>
              <a:t>ПЛОТНОСТЬ </a:t>
            </a:r>
          </a:p>
          <a:p>
            <a:pPr marL="0" indent="0" eaLnBrk="1" hangingPunct="1"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r>
              <a:rPr lang="ru-RU" altLang="ru-RU" b="1" dirty="0" smtClean="0">
                <a:solidFill>
                  <a:srgbClr val="FF0000"/>
                </a:solidFill>
                <a:cs typeface="Calibri" pitchFamily="34" charset="0"/>
              </a:rPr>
              <a:t>ПОЛЕТОВ БВС</a:t>
            </a:r>
          </a:p>
          <a:p>
            <a:pPr marL="0" indent="0" eaLnBrk="1" hangingPunct="1"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endParaRPr lang="ru-RU" altLang="ru-RU" b="1" dirty="0" smtClean="0">
              <a:solidFill>
                <a:srgbClr val="FF0000"/>
              </a:solidFill>
              <a:cs typeface="Calibri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r>
              <a:rPr lang="ru-RU" altLang="ru-RU" b="1" dirty="0" smtClean="0">
                <a:solidFill>
                  <a:srgbClr val="FF0000"/>
                </a:solidFill>
                <a:cs typeface="Calibri" pitchFamily="34" charset="0"/>
              </a:rPr>
              <a:t>к 2020  году  (шт. на 100 кв. км)   </a:t>
            </a:r>
            <a:r>
              <a:rPr lang="ru-RU" altLang="ru-RU" b="1" dirty="0" smtClean="0">
                <a:cs typeface="Calibri" pitchFamily="34" charset="0"/>
              </a:rPr>
              <a:t>               </a:t>
            </a:r>
            <a:r>
              <a:rPr lang="ru-RU" altLang="ru-RU" b="1" dirty="0" smtClean="0">
                <a:solidFill>
                  <a:srgbClr val="0070C0"/>
                </a:solidFill>
                <a:cs typeface="Calibri" pitchFamily="34" charset="0"/>
              </a:rPr>
              <a:t>10                                   5                                0,05     </a:t>
            </a:r>
          </a:p>
          <a:p>
            <a:pPr marL="0" indent="0" eaLnBrk="1" hangingPunct="1"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r>
              <a:rPr lang="ru-RU" altLang="ru-RU" b="1" dirty="0" smtClean="0">
                <a:solidFill>
                  <a:srgbClr val="FF0000"/>
                </a:solidFill>
                <a:cs typeface="Calibri" pitchFamily="34" charset="0"/>
              </a:rPr>
              <a:t>к 2030  году  ( шт. на 100 кв. км) </a:t>
            </a:r>
            <a:r>
              <a:rPr lang="ru-RU" altLang="ru-RU" b="1" dirty="0" smtClean="0">
                <a:cs typeface="Calibri" pitchFamily="34" charset="0"/>
              </a:rPr>
              <a:t>                </a:t>
            </a:r>
            <a:r>
              <a:rPr lang="ru-RU" altLang="ru-RU" b="1" dirty="0" smtClean="0">
                <a:solidFill>
                  <a:srgbClr val="0070C0"/>
                </a:solidFill>
                <a:cs typeface="Calibri" pitchFamily="34" charset="0"/>
              </a:rPr>
              <a:t>100                                 10                              0,1 </a:t>
            </a:r>
          </a:p>
          <a:p>
            <a:pPr marL="0" indent="0" eaLnBrk="1" hangingPunct="1"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r>
              <a:rPr lang="ru-RU" altLang="ru-RU" b="1" dirty="0" smtClean="0">
                <a:solidFill>
                  <a:srgbClr val="FF0000"/>
                </a:solidFill>
                <a:cs typeface="Calibri" pitchFamily="34" charset="0"/>
              </a:rPr>
              <a:t>к 2035  году ( шт. на 100 кв. км)</a:t>
            </a:r>
            <a:r>
              <a:rPr lang="ru-RU" altLang="ru-RU" b="1" dirty="0" smtClean="0">
                <a:cs typeface="Calibri" pitchFamily="34" charset="0"/>
              </a:rPr>
              <a:t>                   </a:t>
            </a:r>
            <a:r>
              <a:rPr lang="ru-RU" altLang="ru-RU" b="1" dirty="0" smtClean="0">
                <a:solidFill>
                  <a:srgbClr val="0070C0"/>
                </a:solidFill>
                <a:cs typeface="Calibri" pitchFamily="34" charset="0"/>
              </a:rPr>
              <a:t>200                                20                              0,2</a:t>
            </a:r>
          </a:p>
          <a:p>
            <a:pPr marL="0" indent="0" eaLnBrk="1" hangingPunct="1"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endParaRPr lang="ru-RU" altLang="ru-RU" sz="1000" b="1" dirty="0" smtClean="0">
              <a:cs typeface="Calibri" pitchFamily="34" charset="0"/>
            </a:endParaRPr>
          </a:p>
          <a:p>
            <a:pPr marL="0" indent="0">
              <a:spcBef>
                <a:spcPct val="0"/>
              </a:spcBef>
              <a:spcAft>
                <a:spcPts val="1213"/>
              </a:spcAft>
              <a:buNone/>
            </a:pPr>
            <a:r>
              <a:rPr lang="ru-RU" altLang="ru-RU" sz="1000" b="1" dirty="0" smtClean="0">
                <a:cs typeface="Calibri" pitchFamily="34" charset="0"/>
              </a:rPr>
              <a:t>                                                                                                       </a:t>
            </a:r>
          </a:p>
          <a:p>
            <a:pPr marL="0" indent="0" eaLnBrk="1" hangingPunct="1"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endParaRPr lang="ru-RU" altLang="ru-RU" sz="1000" b="1" dirty="0" smtClean="0">
              <a:cs typeface="Calibri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endParaRPr lang="ru-RU" altLang="ru-RU" sz="1100" b="1" dirty="0" smtClean="0">
              <a:cs typeface="Calibri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endParaRPr lang="ru-RU" altLang="ru-RU" sz="1000" dirty="0" smtClean="0">
              <a:cs typeface="Calibri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endParaRPr lang="ru-RU" altLang="ru-RU" sz="1000" dirty="0" smtClean="0">
              <a:cs typeface="Calibri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endParaRPr lang="ru-RU" altLang="ru-RU" sz="1000" dirty="0" smtClean="0">
              <a:cs typeface="Calibri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endParaRPr lang="ru-RU" altLang="ru-RU" sz="1000" dirty="0" smtClean="0">
              <a:cs typeface="Calibri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endParaRPr lang="ru-RU" altLang="ru-RU" sz="1000" dirty="0" smtClean="0">
              <a:cs typeface="Calibri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endParaRPr lang="ru-RU" altLang="ru-RU" sz="1000" dirty="0" smtClean="0">
              <a:cs typeface="Calibri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endParaRPr lang="ru-RU" altLang="ru-RU" sz="1000" dirty="0" smtClean="0">
              <a:cs typeface="Calibri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ts val="1213"/>
              </a:spcAft>
              <a:buFont typeface="Arial" panose="020B0604020202020204" pitchFamily="34" charset="0"/>
              <a:buNone/>
            </a:pPr>
            <a:endParaRPr lang="ru-RU" altLang="ru-RU" sz="1400" dirty="0" smtClean="0">
              <a:cs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F9FE868-178E-0F4D-8A9A-79941EADC299}" type="datetime1">
              <a:rPr lang="ru-RU"/>
              <a:pPr>
                <a:defRPr/>
              </a:pPr>
              <a:t>25.02.2018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60874-820B-4768-BCBB-2D012B2F8F87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659547" y="3132849"/>
            <a:ext cx="9398000" cy="4286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146550" y="1531938"/>
            <a:ext cx="0" cy="5776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069013" y="1531938"/>
            <a:ext cx="28575" cy="5302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020050" y="1531938"/>
            <a:ext cx="79375" cy="5302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35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50874" y="258763"/>
            <a:ext cx="7153057" cy="73025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600" b="1" cap="none" dirty="0" smtClean="0">
                <a:latin typeface="Calibri" pitchFamily="34" charset="0"/>
                <a:cs typeface="Calibri" pitchFamily="34" charset="0"/>
              </a:rPr>
              <a:t>АРХИТЕКТУРА СИСТЕМЫ</a:t>
            </a:r>
            <a:endParaRPr lang="ru-RU" altLang="ru-RU" sz="2600" b="1" cap="non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F9FE868-178E-0F4D-8A9A-79941EADC299}" type="datetime1">
              <a:rPr lang="ru-RU"/>
              <a:pPr>
                <a:defRPr/>
              </a:pPr>
              <a:t>25.02.2018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60874-820B-4768-BCBB-2D012B2F8F87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47" y="1277006"/>
            <a:ext cx="9396869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5568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ТИ">
      <a:dk1>
        <a:srgbClr val="0C0C0C"/>
      </a:dk1>
      <a:lt1>
        <a:sysClr val="window" lastClr="FFFFFF"/>
      </a:lt1>
      <a:dk2>
        <a:srgbClr val="0C0C0C"/>
      </a:dk2>
      <a:lt2>
        <a:srgbClr val="FFFFFF"/>
      </a:lt2>
      <a:accent1>
        <a:srgbClr val="8E708F"/>
      </a:accent1>
      <a:accent2>
        <a:srgbClr val="71A2C3"/>
      </a:accent2>
      <a:accent3>
        <a:srgbClr val="C8B1AC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НТИ">
      <a:dk1>
        <a:srgbClr val="0C0C0C"/>
      </a:dk1>
      <a:lt1>
        <a:sysClr val="window" lastClr="FFFFFF"/>
      </a:lt1>
      <a:dk2>
        <a:srgbClr val="0C0C0C"/>
      </a:dk2>
      <a:lt2>
        <a:srgbClr val="FFFFFF"/>
      </a:lt2>
      <a:accent1>
        <a:srgbClr val="8E708F"/>
      </a:accent1>
      <a:accent2>
        <a:srgbClr val="71A2C3"/>
      </a:accent2>
      <a:accent3>
        <a:srgbClr val="C8B1AC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34C4267DCEE284CB9B377F517A2015A" ma:contentTypeVersion="4" ma:contentTypeDescription="Создание документа." ma:contentTypeScope="" ma:versionID="2cfd4e5b5c29c8c768d4d27a2e0b8f85">
  <xsd:schema xmlns:xsd="http://www.w3.org/2001/XMLSchema" xmlns:xs="http://www.w3.org/2001/XMLSchema" xmlns:p="http://schemas.microsoft.com/office/2006/metadata/properties" xmlns:ns2="69cc3dea-af89-41ea-b8da-7ab11462d30a" targetNamespace="http://schemas.microsoft.com/office/2006/metadata/properties" ma:root="true" ma:fieldsID="248eb1504bf60f58ad637657519747b8" ns2:_="">
    <xsd:import namespace="69cc3dea-af89-41ea-b8da-7ab11462d30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c3dea-af89-41ea-b8da-7ab11462d3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По автору публикации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По дате публикации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6ECE17-C665-45E8-8507-AA33D698B9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39B094-E88B-4450-A86A-F265911EAE69}">
  <ds:schemaRefs>
    <ds:schemaRef ds:uri="http://purl.org/dc/terms/"/>
    <ds:schemaRef ds:uri="http://schemas.openxmlformats.org/package/2006/metadata/core-properties"/>
    <ds:schemaRef ds:uri="69cc3dea-af89-41ea-b8da-7ab11462d30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0DDE27A-5557-4CE5-A6F2-0D42AC95B4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cc3dea-af89-41ea-b8da-7ab11462d3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Example RVC_2014</Template>
  <TotalTime>16037</TotalTime>
  <Words>873</Words>
  <Application>Microsoft Office PowerPoint</Application>
  <PresentationFormat>Произвольный</PresentationFormat>
  <Paragraphs>287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1_Тема Office</vt:lpstr>
      <vt:lpstr>АКАДЕМИЯ НАУК АВИАЦИИ И ВОЗДУХОПЛАВАНИЯ      ООО «КОСМОТЕХТРАНС»  КОМПЛЕКСНЫЙ ПРОЕКТ БЕЗОПАСНОЙ ИНТЕГРАЦИИ БАС В ОБЩЕЕ ВОЗДУШНОЕ ПРОСТРАНСТВО </vt:lpstr>
      <vt:lpstr>ПРИНЦИП УПРАВЛЕНИЯ (UTM-БАС) </vt:lpstr>
      <vt:lpstr>КОНЦЕПЦИЯ FAA</vt:lpstr>
      <vt:lpstr>КОНЦЕПЦИЯ SESAR</vt:lpstr>
      <vt:lpstr>АРХИТЕКТУРА «UTM – БАС» (АО «АЗИМУТ») </vt:lpstr>
      <vt:lpstr>ПРИНЦИП БЕЗОПАСНОЙ ИНТЕГРАЦИИ БАС</vt:lpstr>
      <vt:lpstr>МАКЕТ УНИФИЦИРОВАННОЙ АВИАЦИОННОЙ ЛАБОРАТОРИИ</vt:lpstr>
      <vt:lpstr>ПРОСТРАНСТВЕННАЯ ПЛОТНОСТЬ ПОЛЕТОВ БВС</vt:lpstr>
      <vt:lpstr>АРХИТЕКТУРА СИСТЕМЫ</vt:lpstr>
      <vt:lpstr>ЛОГИСТИЧЕСКАЯ АРХИТЕКТУРА КОМПЛЕКСНОЙ АВОМАТИЗИРОВАННОЙ СИСТЕМЫ КОНТРОЛЯ И УПРАВЛЕНИЯ БЕСПИЛОТНЫМИ АВИАЦИОННЫМИ СИСТЕМАМИ, ОБЕСПЕЧИВАЮЩАЯ ИХ БЕЗОПАСНУЮ ИНТЕГРАЦИЮ В ОБЩЕЕ ВОЗДУШНОЕ ПРОСТРАНСТВО </vt:lpstr>
      <vt:lpstr>СИСТЕМА ПЕРЕДАЧИ ИНФОРМАЦИИ</vt:lpstr>
      <vt:lpstr>ИНТЕЛЛЕКТУАЛЬНАЯ СОБСТВЕННОСТЬ</vt:lpstr>
      <vt:lpstr> ОБЛАСТИ ФУНКЦИОНИРОВАНИЯ ИНФОРМАЦИОННЫХ ТЕХНОЛОГИЙ НА СТАДИЯХ     ЖИЗНЕННОГО ЦИКЛА </vt:lpstr>
      <vt:lpstr> «ПРИНЦИПЫ ФОРМИРОВАНИЯ ИНФОРМАЦИОННОЙ СИСТЕМЫ ТЕХНИЧЕСКОЙ ЭКСПЛУАТАЦИИ БЕСПИЛОТНЫХ АВИАЦИОННЫХ СИСТЕМ С ИСПОЛЬЗОВАНИЕМ КОМПЛЕКСА СОВРЕМЕННЫХ ИНФОРМАЦИОННЫХ ТЕХНОЛОГИЙ» </vt:lpstr>
      <vt:lpstr>«ПРИНЦИПЫ ФОРМИРОВАНИЯ ИНФОРМАЦИОННОЙ СИСТЕМЫ ТЕХНИЧЕСКОЙ ЭКСПЛУАТАЦИИ БЕСПИЛОТНЫХ АВИАЦИОННЫХ СИСТЕМ С ИСПОЛЬЗОВАНИЕМ КОМПЛЕКСА СОВРЕМЕННЫХ ИНФОРМАЦИОННЫХ ТЕХНОЛОГИЙ» </vt:lpstr>
      <vt:lpstr>КОМПЛЕКСНАЯ АВТОМАТИЗИРОВАННАЯ СИСТЕМА</vt:lpstr>
      <vt:lpstr>СТРУКТУРНАЯ  СХЕМА  СОВМЕЩЕННОГО НАЗЕМНОГО КОМПЛЕКСА  ОРГАНИЗАЦИИ ВОЗДУШНОГО ДВИЖЕНИЯ </vt:lpstr>
      <vt:lpstr>СТРУКТУРНАЯ  СХЕМА БОРТОВОГО  КОМПЛЕКСА УПРАВЛЕНИЯ БАС </vt:lpstr>
      <vt:lpstr>СТРУКТУРНАЯ СХЕМА ГЛОБАЛЬНОЙ КОМПЛЕКСНОЙ АВТОМАТИЗИРОВАННОЙ СИСТЕМЫ ДЛЯ ЭКСПЛУАТАЦИИ БАС </vt:lpstr>
      <vt:lpstr>ВЫВОДЫ</vt:lpstr>
      <vt:lpstr>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Алферов</dc:creator>
  <cp:lastModifiedBy>RePack by Diakov</cp:lastModifiedBy>
  <cp:revision>865</cp:revision>
  <cp:lastPrinted>2017-08-20T15:38:53Z</cp:lastPrinted>
  <dcterms:created xsi:type="dcterms:W3CDTF">2015-03-18T11:39:51Z</dcterms:created>
  <dcterms:modified xsi:type="dcterms:W3CDTF">2018-02-26T07:25:24Z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0x010100134C4267DCEE284CB9B377F517A2015A</vt:lpwstr>
  </property>
</Properties>
</file>